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6" r:id="rId1"/>
  </p:sldMasterIdLst>
  <p:notesMasterIdLst>
    <p:notesMasterId r:id="rId14"/>
  </p:notesMasterIdLst>
  <p:sldIdLst>
    <p:sldId id="441" r:id="rId2"/>
    <p:sldId id="431" r:id="rId3"/>
    <p:sldId id="432" r:id="rId4"/>
    <p:sldId id="433" r:id="rId5"/>
    <p:sldId id="443" r:id="rId6"/>
    <p:sldId id="434" r:id="rId7"/>
    <p:sldId id="435" r:id="rId8"/>
    <p:sldId id="436" r:id="rId9"/>
    <p:sldId id="438" r:id="rId10"/>
    <p:sldId id="442" r:id="rId11"/>
    <p:sldId id="439" r:id="rId12"/>
    <p:sldId id="440" r:id="rId1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248">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1E6C"/>
    <a:srgbClr val="EC5416"/>
    <a:srgbClr val="E8771F"/>
    <a:srgbClr val="1559D1"/>
    <a:srgbClr val="99CC00"/>
    <a:srgbClr val="FFCC66"/>
    <a:srgbClr val="E79E21"/>
    <a:srgbClr val="E88D5F"/>
    <a:srgbClr val="653E61"/>
    <a:srgbClr val="8965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71" autoAdjust="0"/>
    <p:restoredTop sz="62963" autoAdjust="0"/>
  </p:normalViewPr>
  <p:slideViewPr>
    <p:cSldViewPr snapToGrid="0" snapToObjects="1">
      <p:cViewPr varScale="1">
        <p:scale>
          <a:sx n="68" d="100"/>
          <a:sy n="68" d="100"/>
        </p:scale>
        <p:origin x="1386" y="72"/>
      </p:cViewPr>
      <p:guideLst>
        <p:guide orient="horz" pos="3248"/>
        <p:guide/>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5D29846-17C9-4265-8A53-A267B2D09E02}" type="datetimeFigureOut">
              <a:rPr lang="en-US"/>
              <a:pPr>
                <a:defRPr/>
              </a:pPr>
              <a:t>8/7/2015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7411416-0ACB-4400-BF4F-A637FF7E3A0E}" type="slidenum">
              <a:rPr lang="en-US"/>
              <a:pPr>
                <a:defRPr/>
              </a:pPr>
              <a:t>‹#›</a:t>
            </a:fld>
            <a:endParaRPr lang="en-US"/>
          </a:p>
        </p:txBody>
      </p:sp>
    </p:spTree>
    <p:extLst>
      <p:ext uri="{BB962C8B-B14F-4D97-AF65-F5344CB8AC3E}">
        <p14:creationId xmlns:p14="http://schemas.microsoft.com/office/powerpoint/2010/main" val="120601379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ZA" i="1" dirty="0" smtClean="0"/>
              <a:t>Review slide content</a:t>
            </a:r>
            <a:endParaRPr lang="en-US" i="1" dirty="0"/>
          </a:p>
        </p:txBody>
      </p:sp>
      <p:sp>
        <p:nvSpPr>
          <p:cNvPr id="4" name="Slide Number Placeholder 3"/>
          <p:cNvSpPr>
            <a:spLocks noGrp="1"/>
          </p:cNvSpPr>
          <p:nvPr>
            <p:ph type="sldNum" sz="quarter" idx="10"/>
          </p:nvPr>
        </p:nvSpPr>
        <p:spPr/>
        <p:txBody>
          <a:bodyPr/>
          <a:lstStyle/>
          <a:p>
            <a:fld id="{F00683A5-F9D0-4328-85AC-AD1A7ED653E3}" type="slidenum">
              <a:rPr lang="en-US" smtClean="0"/>
              <a:pPr/>
              <a:t>2</a:t>
            </a:fld>
            <a:endParaRPr lang="en-US"/>
          </a:p>
        </p:txBody>
      </p:sp>
    </p:spTree>
    <p:extLst>
      <p:ext uri="{BB962C8B-B14F-4D97-AF65-F5344CB8AC3E}">
        <p14:creationId xmlns:p14="http://schemas.microsoft.com/office/powerpoint/2010/main" val="28662941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ZA" dirty="0" smtClean="0"/>
              <a:t>Explain that </a:t>
            </a:r>
            <a:r>
              <a:rPr lang="en-US" dirty="0" smtClean="0"/>
              <a:t>the duty to care is based partly on the duty of health systems to fulfill their reciprocal obligations</a:t>
            </a:r>
          </a:p>
          <a:p>
            <a:pPr marL="170164" indent="-170164">
              <a:buFont typeface="Arial" panose="020B0604020202020204" pitchFamily="34" charset="0"/>
              <a:buChar char="•"/>
            </a:pPr>
            <a:r>
              <a:rPr lang="en-US" dirty="0" smtClean="0"/>
              <a:t>If these are not met and, as a result, health care workers would face significant risks from interacting with patients, they do not act unethically by deciding not to work</a:t>
            </a:r>
          </a:p>
          <a:p>
            <a:pPr marL="170164" indent="-170164">
              <a:buFont typeface="Arial" panose="020B0604020202020204" pitchFamily="34" charset="0"/>
              <a:buChar char="•"/>
            </a:pPr>
            <a:r>
              <a:rPr lang="en-ZA" i="1" dirty="0" smtClean="0"/>
              <a:t>Review slide content</a:t>
            </a:r>
            <a:endParaRPr lang="en-US" i="1" dirty="0"/>
          </a:p>
        </p:txBody>
      </p:sp>
      <p:sp>
        <p:nvSpPr>
          <p:cNvPr id="4" name="Slide Number Placeholder 3"/>
          <p:cNvSpPr>
            <a:spLocks noGrp="1"/>
          </p:cNvSpPr>
          <p:nvPr>
            <p:ph type="sldNum" sz="quarter" idx="10"/>
          </p:nvPr>
        </p:nvSpPr>
        <p:spPr/>
        <p:txBody>
          <a:bodyPr/>
          <a:lstStyle/>
          <a:p>
            <a:fld id="{60D50E78-7CF9-443C-B914-D2AE7360FDEC}" type="slidenum">
              <a:rPr lang="en-US" smtClean="0"/>
              <a:pPr/>
              <a:t>11</a:t>
            </a:fld>
            <a:endParaRPr lang="en-US"/>
          </a:p>
        </p:txBody>
      </p:sp>
    </p:spTree>
    <p:extLst>
      <p:ext uri="{BB962C8B-B14F-4D97-AF65-F5344CB8AC3E}">
        <p14:creationId xmlns:p14="http://schemas.microsoft.com/office/powerpoint/2010/main" val="21813529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US" dirty="0" smtClean="0"/>
              <a:t>Check if delegates have any questions and address these</a:t>
            </a:r>
          </a:p>
          <a:p>
            <a:pPr marL="170164" indent="-170164">
              <a:buFont typeface="Arial" panose="020B0604020202020204" pitchFamily="34" charset="0"/>
              <a:buChar char="•"/>
            </a:pPr>
            <a:r>
              <a:rPr lang="en-US" dirty="0" smtClean="0"/>
              <a:t>This</a:t>
            </a:r>
            <a:r>
              <a:rPr lang="en-US" baseline="0" dirty="0" smtClean="0"/>
              <a:t> is the end of the module on ‘Healthcare workers Rights and Obligations’</a:t>
            </a:r>
          </a:p>
          <a:p>
            <a:pPr marL="170164" indent="-170164">
              <a:buFont typeface="Arial" panose="020B0604020202020204" pitchFamily="34" charset="0"/>
              <a:buChar char="•"/>
            </a:pPr>
            <a:r>
              <a:rPr lang="en-US" baseline="0" dirty="0" smtClean="0"/>
              <a:t>Next, we’ll be focusing on “Involuntary Isolation and Detention as Last-Resort Measures’ </a:t>
            </a:r>
            <a:endParaRPr lang="en-GB" dirty="0"/>
          </a:p>
        </p:txBody>
      </p:sp>
      <p:sp>
        <p:nvSpPr>
          <p:cNvPr id="4" name="Slide Number Placeholder 3"/>
          <p:cNvSpPr>
            <a:spLocks noGrp="1"/>
          </p:cNvSpPr>
          <p:nvPr>
            <p:ph type="sldNum" sz="quarter" idx="10"/>
          </p:nvPr>
        </p:nvSpPr>
        <p:spPr/>
        <p:txBody>
          <a:bodyPr/>
          <a:lstStyle/>
          <a:p>
            <a:fld id="{F00683A5-F9D0-4328-85AC-AD1A7ED653E3}" type="slidenum">
              <a:rPr lang="en-US" smtClean="0"/>
              <a:pPr/>
              <a:t>12</a:t>
            </a:fld>
            <a:endParaRPr lang="en-US"/>
          </a:p>
        </p:txBody>
      </p:sp>
    </p:spTree>
    <p:extLst>
      <p:ext uri="{BB962C8B-B14F-4D97-AF65-F5344CB8AC3E}">
        <p14:creationId xmlns:p14="http://schemas.microsoft.com/office/powerpoint/2010/main" val="3273447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defTabSz="907542" eaLnBrk="1" fontAlgn="auto" hangingPunct="1">
              <a:spcBef>
                <a:spcPts val="0"/>
              </a:spcBef>
              <a:spcAft>
                <a:spcPts val="0"/>
              </a:spcAft>
              <a:buFont typeface="Arial" panose="020B0604020202020204" pitchFamily="34" charset="0"/>
              <a:buChar char="•"/>
              <a:defRPr/>
            </a:pPr>
            <a:r>
              <a:rPr lang="en-US" dirty="0" smtClean="0"/>
              <a:t>State that everyone has right to a minimum standard of health care</a:t>
            </a:r>
          </a:p>
          <a:p>
            <a:pPr marL="170164" indent="-170164" defTabSz="907542" eaLnBrk="1" fontAlgn="auto" hangingPunct="1">
              <a:spcBef>
                <a:spcPts val="0"/>
              </a:spcBef>
              <a:spcAft>
                <a:spcPts val="0"/>
              </a:spcAft>
              <a:buFont typeface="Arial" panose="020B0604020202020204" pitchFamily="34" charset="0"/>
              <a:buChar char="•"/>
              <a:defRPr/>
            </a:pPr>
            <a:r>
              <a:rPr lang="en-ZA" dirty="0" smtClean="0"/>
              <a:t>The addition of the new standard in the 2014 edition of the International Standards for TB Care further emphasises the responsibility</a:t>
            </a:r>
            <a:r>
              <a:rPr lang="en-ZA" baseline="0" dirty="0" smtClean="0"/>
              <a:t> of providers</a:t>
            </a:r>
          </a:p>
          <a:p>
            <a:pPr marL="170164" indent="-170164" defTabSz="907542" eaLnBrk="1" fontAlgn="auto" hangingPunct="1">
              <a:spcBef>
                <a:spcPts val="0"/>
              </a:spcBef>
              <a:spcAft>
                <a:spcPts val="0"/>
              </a:spcAft>
              <a:buFont typeface="Arial" panose="020B0604020202020204" pitchFamily="34" charset="0"/>
              <a:buChar char="•"/>
              <a:defRPr/>
            </a:pPr>
            <a:r>
              <a:rPr lang="en-ZA" i="1" baseline="0" dirty="0" smtClean="0"/>
              <a:t>Review slide content</a:t>
            </a:r>
            <a:endParaRPr lang="en-US" i="1" dirty="0" smtClean="0"/>
          </a:p>
          <a:p>
            <a:endParaRPr lang="en-US" dirty="0"/>
          </a:p>
        </p:txBody>
      </p:sp>
      <p:sp>
        <p:nvSpPr>
          <p:cNvPr id="4" name="Slide Number Placeholder 3"/>
          <p:cNvSpPr>
            <a:spLocks noGrp="1"/>
          </p:cNvSpPr>
          <p:nvPr>
            <p:ph type="sldNum" sz="quarter" idx="10"/>
          </p:nvPr>
        </p:nvSpPr>
        <p:spPr/>
        <p:txBody>
          <a:bodyPr/>
          <a:lstStyle/>
          <a:p>
            <a:fld id="{4D451FAE-3C5C-4B92-B858-B6B250C84D7B}" type="slidenum">
              <a:rPr lang="en-US" smtClean="0"/>
              <a:pPr/>
              <a:t>3</a:t>
            </a:fld>
            <a:endParaRPr lang="en-US"/>
          </a:p>
        </p:txBody>
      </p:sp>
    </p:spTree>
    <p:extLst>
      <p:ext uri="{BB962C8B-B14F-4D97-AF65-F5344CB8AC3E}">
        <p14:creationId xmlns:p14="http://schemas.microsoft.com/office/powerpoint/2010/main" val="2905200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ZA" i="1" dirty="0" smtClean="0"/>
              <a:t>Review slide content</a:t>
            </a:r>
            <a:endParaRPr lang="en-US" i="1" dirty="0"/>
          </a:p>
        </p:txBody>
      </p:sp>
      <p:sp>
        <p:nvSpPr>
          <p:cNvPr id="4" name="Slide Number Placeholder 3"/>
          <p:cNvSpPr>
            <a:spLocks noGrp="1"/>
          </p:cNvSpPr>
          <p:nvPr>
            <p:ph type="sldNum" sz="quarter" idx="10"/>
          </p:nvPr>
        </p:nvSpPr>
        <p:spPr/>
        <p:txBody>
          <a:bodyPr/>
          <a:lstStyle/>
          <a:p>
            <a:fld id="{60D50E78-7CF9-443C-B914-D2AE7360FDEC}" type="slidenum">
              <a:rPr lang="en-US" smtClean="0"/>
              <a:pPr/>
              <a:t>4</a:t>
            </a:fld>
            <a:endParaRPr lang="en-US"/>
          </a:p>
        </p:txBody>
      </p:sp>
    </p:spTree>
    <p:extLst>
      <p:ext uri="{BB962C8B-B14F-4D97-AF65-F5344CB8AC3E}">
        <p14:creationId xmlns:p14="http://schemas.microsoft.com/office/powerpoint/2010/main" val="1230009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ZA" i="1" dirty="0" smtClean="0"/>
              <a:t>Review slide content</a:t>
            </a:r>
            <a:endParaRPr lang="en-US" i="1" dirty="0"/>
          </a:p>
        </p:txBody>
      </p:sp>
      <p:sp>
        <p:nvSpPr>
          <p:cNvPr id="4" name="Slide Number Placeholder 3"/>
          <p:cNvSpPr>
            <a:spLocks noGrp="1"/>
          </p:cNvSpPr>
          <p:nvPr>
            <p:ph type="sldNum" sz="quarter" idx="10"/>
          </p:nvPr>
        </p:nvSpPr>
        <p:spPr/>
        <p:txBody>
          <a:bodyPr/>
          <a:lstStyle/>
          <a:p>
            <a:fld id="{60D50E78-7CF9-443C-B914-D2AE7360FDEC}" type="slidenum">
              <a:rPr lang="en-US" smtClean="0"/>
              <a:pPr/>
              <a:t>5</a:t>
            </a:fld>
            <a:endParaRPr lang="en-US"/>
          </a:p>
        </p:txBody>
      </p:sp>
    </p:spTree>
    <p:extLst>
      <p:ext uri="{BB962C8B-B14F-4D97-AF65-F5344CB8AC3E}">
        <p14:creationId xmlns:p14="http://schemas.microsoft.com/office/powerpoint/2010/main" val="3758401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US" dirty="0" smtClean="0"/>
              <a:t>State that in general, risks associated with caring for patients with TB are not sufficiently great to absolve health care workers of their duty of care</a:t>
            </a:r>
          </a:p>
          <a:p>
            <a:pPr marL="170164" indent="-170164">
              <a:buFont typeface="Arial" panose="020B0604020202020204" pitchFamily="34" charset="0"/>
              <a:buChar char="•"/>
            </a:pPr>
            <a:r>
              <a:rPr lang="en-US" i="1" dirty="0" smtClean="0"/>
              <a:t>Review slide content</a:t>
            </a:r>
          </a:p>
        </p:txBody>
      </p:sp>
      <p:sp>
        <p:nvSpPr>
          <p:cNvPr id="4" name="Slide Number Placeholder 3"/>
          <p:cNvSpPr>
            <a:spLocks noGrp="1"/>
          </p:cNvSpPr>
          <p:nvPr>
            <p:ph type="sldNum" sz="quarter" idx="10"/>
          </p:nvPr>
        </p:nvSpPr>
        <p:spPr/>
        <p:txBody>
          <a:bodyPr/>
          <a:lstStyle/>
          <a:p>
            <a:fld id="{60D50E78-7CF9-443C-B914-D2AE7360FDEC}" type="slidenum">
              <a:rPr lang="en-US" smtClean="0"/>
              <a:pPr/>
              <a:t>6</a:t>
            </a:fld>
            <a:endParaRPr lang="en-US"/>
          </a:p>
        </p:txBody>
      </p:sp>
    </p:spTree>
    <p:extLst>
      <p:ext uri="{BB962C8B-B14F-4D97-AF65-F5344CB8AC3E}">
        <p14:creationId xmlns:p14="http://schemas.microsoft.com/office/powerpoint/2010/main" val="35479271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US" dirty="0" smtClean="0"/>
              <a:t>Explain that some health care workers have a higher risk of contracting a TB infection, such as those who are HIV positive</a:t>
            </a:r>
          </a:p>
          <a:p>
            <a:pPr marL="170164" indent="-170164">
              <a:buFont typeface="Arial" panose="020B0604020202020204" pitchFamily="34" charset="0"/>
              <a:buChar char="•"/>
            </a:pPr>
            <a:r>
              <a:rPr lang="en-ZA" i="1" dirty="0" smtClean="0"/>
              <a:t>Review slide content</a:t>
            </a:r>
            <a:endParaRPr lang="en-US" i="1" dirty="0" smtClean="0"/>
          </a:p>
        </p:txBody>
      </p:sp>
      <p:sp>
        <p:nvSpPr>
          <p:cNvPr id="4" name="Slide Number Placeholder 3"/>
          <p:cNvSpPr>
            <a:spLocks noGrp="1"/>
          </p:cNvSpPr>
          <p:nvPr>
            <p:ph type="sldNum" sz="quarter" idx="10"/>
          </p:nvPr>
        </p:nvSpPr>
        <p:spPr/>
        <p:txBody>
          <a:bodyPr/>
          <a:lstStyle/>
          <a:p>
            <a:fld id="{60D50E78-7CF9-443C-B914-D2AE7360FDEC}" type="slidenum">
              <a:rPr lang="en-US" smtClean="0"/>
              <a:pPr/>
              <a:t>7</a:t>
            </a:fld>
            <a:endParaRPr lang="en-US"/>
          </a:p>
        </p:txBody>
      </p:sp>
    </p:spTree>
    <p:extLst>
      <p:ext uri="{BB962C8B-B14F-4D97-AF65-F5344CB8AC3E}">
        <p14:creationId xmlns:p14="http://schemas.microsoft.com/office/powerpoint/2010/main" val="156043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398" indent="-173398" defTabSz="924786">
              <a:buFont typeface="Arial" panose="020B0604020202020204" pitchFamily="34" charset="0"/>
              <a:buChar char="•"/>
              <a:defRPr/>
            </a:pPr>
            <a:r>
              <a:rPr lang="en-ZA" dirty="0" smtClean="0"/>
              <a:t>See Activity 4 in the Facilitator Guide for guidance on how to run this activity</a:t>
            </a:r>
          </a:p>
          <a:p>
            <a:pPr marL="173398" indent="-173398" defTabSz="924786">
              <a:buFont typeface="Arial" panose="020B0604020202020204" pitchFamily="34" charset="0"/>
              <a:buChar char="•"/>
              <a:defRPr/>
            </a:pPr>
            <a:r>
              <a:rPr lang="en-ZA" dirty="0" smtClean="0"/>
              <a:t>This</a:t>
            </a:r>
            <a:r>
              <a:rPr lang="en-ZA" baseline="0" dirty="0" smtClean="0"/>
              <a:t> is a group discussion, which should take approximately 25 minutes</a:t>
            </a:r>
          </a:p>
          <a:p>
            <a:pPr marL="171440" indent="-171440">
              <a:buFont typeface="Arial" panose="020B0604020202020204" pitchFamily="34" charset="0"/>
              <a:buChar char="•"/>
            </a:pPr>
            <a:r>
              <a:rPr lang="en-ZA" dirty="0" smtClean="0"/>
              <a:t>Ask delegates to refer to the slide for instructions on how the activity will be run</a:t>
            </a:r>
          </a:p>
          <a:p>
            <a:pPr marL="170164" indent="-170164">
              <a:buFont typeface="Arial" panose="020B0604020202020204" pitchFamily="34" charset="0"/>
              <a:buChar char="•"/>
            </a:pPr>
            <a:r>
              <a:rPr lang="en-GB" dirty="0" smtClean="0"/>
              <a:t>State that health care workers work under extremely difficult conditions as a result of the challenges facing the health care system, including amongst others the shortage of health care workers across the board, increasing population, the high burden of disease especially human immuno­deficiency virus (HIV) and tuberculosis (TB), and deteriorating health care infrastructure</a:t>
            </a:r>
          </a:p>
          <a:p>
            <a:pPr marL="170164" indent="-170164">
              <a:buFont typeface="Arial" panose="020B0604020202020204" pitchFamily="34" charset="0"/>
              <a:buChar char="•"/>
            </a:pPr>
            <a:r>
              <a:rPr lang="en-GB" dirty="0" smtClean="0"/>
              <a:t>Ask delegates to discuss </a:t>
            </a:r>
            <a:r>
              <a:rPr lang="en-GB" dirty="0" smtClean="0"/>
              <a:t>the gaps</a:t>
            </a:r>
            <a:r>
              <a:rPr lang="en-GB" baseline="0" dirty="0" smtClean="0"/>
              <a:t> and challenges that prevent health care workers from being adequately protected when they care </a:t>
            </a:r>
            <a:r>
              <a:rPr lang="en-GB" baseline="0" dirty="0" err="1" smtClean="0"/>
              <a:t>fo</a:t>
            </a:r>
            <a:r>
              <a:rPr lang="en-ZA" dirty="0" smtClean="0"/>
              <a:t>r patients </a:t>
            </a:r>
            <a:r>
              <a:rPr lang="en-ZA" dirty="0" smtClean="0"/>
              <a:t>who are at risk of TB or who have TB</a:t>
            </a:r>
            <a:endParaRPr lang="en-US" dirty="0" smtClean="0"/>
          </a:p>
          <a:p>
            <a:pPr marL="171440" indent="-171440">
              <a:buFont typeface="Arial" panose="020B0604020202020204" pitchFamily="34" charset="0"/>
              <a:buChar char="•"/>
            </a:pPr>
            <a:r>
              <a:rPr lang="en-ZA" dirty="0" smtClean="0"/>
              <a:t>Inform them that</a:t>
            </a:r>
            <a:r>
              <a:rPr lang="en-ZA" baseline="0" dirty="0" smtClean="0"/>
              <a:t> the instructions are also available </a:t>
            </a:r>
            <a:r>
              <a:rPr lang="en-GB" dirty="0" smtClean="0"/>
              <a:t>in the Health Care Worker Rights and Obligations: Activity 4 Delegate Hand-out and that they should refer to it</a:t>
            </a:r>
            <a:r>
              <a:rPr lang="en-GB" baseline="0" dirty="0" smtClean="0"/>
              <a:t> </a:t>
            </a:r>
          </a:p>
          <a:p>
            <a:pPr marL="171440" indent="-171440">
              <a:buFont typeface="Arial" panose="020B0604020202020204" pitchFamily="34" charset="0"/>
              <a:buChar char="•"/>
            </a:pPr>
            <a:r>
              <a:rPr lang="en-GB" baseline="0" dirty="0" smtClean="0"/>
              <a:t>Ensure that delegates understand the instructions and clarify any misunderstanding</a:t>
            </a:r>
            <a:endParaRPr lang="en-US" dirty="0" smtClean="0"/>
          </a:p>
          <a:p>
            <a:pPr marL="173398" indent="-173398" defTabSz="924786">
              <a:buFont typeface="Arial" panose="020B0604020202020204" pitchFamily="34" charset="0"/>
              <a:buChar char="•"/>
              <a:defRPr/>
            </a:pPr>
            <a:r>
              <a:rPr lang="en-ZA" baseline="0" dirty="0" smtClean="0"/>
              <a:t>Ask delegates to separate into </a:t>
            </a:r>
            <a:r>
              <a:rPr lang="en-ZA" baseline="0" dirty="0" smtClean="0"/>
              <a:t>groups of 4-5 </a:t>
            </a:r>
            <a:endParaRPr lang="en-ZA" baseline="0" dirty="0" smtClean="0"/>
          </a:p>
          <a:p>
            <a:pPr marL="173398" indent="-173398" defTabSz="924786">
              <a:buFont typeface="Arial" panose="020B0604020202020204" pitchFamily="34" charset="0"/>
              <a:buChar char="•"/>
              <a:defRPr/>
            </a:pPr>
            <a:r>
              <a:rPr lang="en-ZA" baseline="0" dirty="0" smtClean="0"/>
              <a:t>Set aside 10 minutes for the small group discussion </a:t>
            </a:r>
          </a:p>
          <a:p>
            <a:pPr marL="173398" indent="-173398" defTabSz="924786">
              <a:buFont typeface="Arial" panose="020B0604020202020204" pitchFamily="34" charset="0"/>
              <a:buChar char="•"/>
              <a:defRPr/>
            </a:pPr>
            <a:r>
              <a:rPr lang="en-ZA" baseline="0" dirty="0" smtClean="0"/>
              <a:t>Spend 10 minutes on getting feedback from the groups and the plenary discussion, allowing yourself 2-3 minutes to summarise</a:t>
            </a:r>
          </a:p>
          <a:p>
            <a:pPr marL="171440" indent="-171440">
              <a:buFont typeface="Arial" panose="020B0604020202020204" pitchFamily="34" charset="0"/>
              <a:buChar char="•"/>
            </a:pPr>
            <a:endParaRPr lang="en-ZA" dirty="0" smtClean="0"/>
          </a:p>
          <a:p>
            <a:pPr marL="171440" indent="-171440">
              <a:buFont typeface="Arial" panose="020B0604020202020204" pitchFamily="34" charset="0"/>
              <a:buChar char="•"/>
            </a:pPr>
            <a:endParaRPr lang="en-ZA" dirty="0" smtClean="0"/>
          </a:p>
        </p:txBody>
      </p:sp>
      <p:sp>
        <p:nvSpPr>
          <p:cNvPr id="4" name="Slide Number Placeholder 3"/>
          <p:cNvSpPr>
            <a:spLocks noGrp="1"/>
          </p:cNvSpPr>
          <p:nvPr>
            <p:ph type="sldNum" sz="quarter" idx="10"/>
          </p:nvPr>
        </p:nvSpPr>
        <p:spPr/>
        <p:txBody>
          <a:bodyPr/>
          <a:lstStyle/>
          <a:p>
            <a:fld id="{60D50E78-7CF9-443C-B914-D2AE7360FDEC}" type="slidenum">
              <a:rPr lang="en-US" smtClean="0"/>
              <a:pPr/>
              <a:t>8</a:t>
            </a:fld>
            <a:endParaRPr lang="en-US"/>
          </a:p>
        </p:txBody>
      </p:sp>
    </p:spTree>
    <p:extLst>
      <p:ext uri="{BB962C8B-B14F-4D97-AF65-F5344CB8AC3E}">
        <p14:creationId xmlns:p14="http://schemas.microsoft.com/office/powerpoint/2010/main" val="14187199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US" dirty="0" smtClean="0"/>
              <a:t>State that the duty of care does not exist in a vacuum </a:t>
            </a:r>
          </a:p>
          <a:p>
            <a:pPr marL="170164" indent="-170164">
              <a:buFont typeface="Arial" panose="020B0604020202020204" pitchFamily="34" charset="0"/>
              <a:buChar char="•"/>
            </a:pPr>
            <a:r>
              <a:rPr lang="en-US" dirty="0" smtClean="0"/>
              <a:t>Rather, it depends on the provision of goods and services by governments and health-care institutions</a:t>
            </a:r>
          </a:p>
          <a:p>
            <a:pPr marL="170164" indent="-170164">
              <a:buFont typeface="Arial" panose="020B0604020202020204" pitchFamily="34" charset="0"/>
              <a:buChar char="•"/>
            </a:pPr>
            <a:r>
              <a:rPr lang="en-US" dirty="0" smtClean="0"/>
              <a:t>If these important reciprocal obligations are not fulfilled, provision of appropriate TB care may not even be possible</a:t>
            </a:r>
          </a:p>
          <a:p>
            <a:pPr marL="170164" indent="-170164" defTabSz="907542" eaLnBrk="1" fontAlgn="auto" hangingPunct="1">
              <a:spcBef>
                <a:spcPts val="0"/>
              </a:spcBef>
              <a:spcAft>
                <a:spcPts val="0"/>
              </a:spcAft>
              <a:buFont typeface="Arial" panose="020B0604020202020204" pitchFamily="34" charset="0"/>
              <a:buChar char="•"/>
              <a:defRPr/>
            </a:pPr>
            <a:r>
              <a:rPr lang="en-US" dirty="0" smtClean="0"/>
              <a:t>Review slide content by linking to the key outcomes from the discussion</a:t>
            </a:r>
          </a:p>
          <a:p>
            <a:pPr marL="170164" indent="-170164">
              <a:buFont typeface="Arial" panose="020B0604020202020204" pitchFamily="34" charset="0"/>
              <a:buChar char="•"/>
            </a:pPr>
            <a:r>
              <a:rPr lang="en-US" dirty="0" smtClean="0"/>
              <a:t>Health care </a:t>
            </a:r>
            <a:r>
              <a:rPr lang="en-US" dirty="0" smtClean="0"/>
              <a:t>workers who are not themselves in good health will not be able to properly look after their patients</a:t>
            </a:r>
          </a:p>
          <a:p>
            <a:pPr marL="170164" indent="-170164">
              <a:buFont typeface="Arial" panose="020B0604020202020204" pitchFamily="34" charset="0"/>
              <a:buChar char="•"/>
            </a:pPr>
            <a:r>
              <a:rPr lang="en-US" dirty="0" smtClean="0"/>
              <a:t>For these reasons, </a:t>
            </a:r>
            <a:r>
              <a:rPr lang="en-US" dirty="0" smtClean="0"/>
              <a:t>healthcare </a:t>
            </a:r>
            <a:r>
              <a:rPr lang="en-US" dirty="0" smtClean="0"/>
              <a:t>systems have obligations to health care workers who provide care to patients with TB</a:t>
            </a:r>
          </a:p>
        </p:txBody>
      </p:sp>
      <p:sp>
        <p:nvSpPr>
          <p:cNvPr id="4" name="Slide Number Placeholder 3"/>
          <p:cNvSpPr>
            <a:spLocks noGrp="1"/>
          </p:cNvSpPr>
          <p:nvPr>
            <p:ph type="sldNum" sz="quarter" idx="10"/>
          </p:nvPr>
        </p:nvSpPr>
        <p:spPr/>
        <p:txBody>
          <a:bodyPr/>
          <a:lstStyle/>
          <a:p>
            <a:fld id="{60D50E78-7CF9-443C-B914-D2AE7360FDEC}" type="slidenum">
              <a:rPr lang="en-US" smtClean="0"/>
              <a:pPr/>
              <a:t>9</a:t>
            </a:fld>
            <a:endParaRPr lang="en-US"/>
          </a:p>
        </p:txBody>
      </p:sp>
    </p:spTree>
    <p:extLst>
      <p:ext uri="{BB962C8B-B14F-4D97-AF65-F5344CB8AC3E}">
        <p14:creationId xmlns:p14="http://schemas.microsoft.com/office/powerpoint/2010/main" val="27891310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marR="0" indent="-170164"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ZA" i="1" dirty="0" smtClean="0"/>
              <a:t>Review slide content</a:t>
            </a:r>
            <a:endParaRPr lang="en-US" i="1" dirty="0" smtClean="0"/>
          </a:p>
        </p:txBody>
      </p:sp>
      <p:sp>
        <p:nvSpPr>
          <p:cNvPr id="4" name="Slide Number Placeholder 3"/>
          <p:cNvSpPr>
            <a:spLocks noGrp="1"/>
          </p:cNvSpPr>
          <p:nvPr>
            <p:ph type="sldNum" sz="quarter" idx="10"/>
          </p:nvPr>
        </p:nvSpPr>
        <p:spPr/>
        <p:txBody>
          <a:bodyPr/>
          <a:lstStyle/>
          <a:p>
            <a:fld id="{60D50E78-7CF9-443C-B914-D2AE7360FDEC}" type="slidenum">
              <a:rPr lang="en-US" smtClean="0"/>
              <a:pPr/>
              <a:t>10</a:t>
            </a:fld>
            <a:endParaRPr lang="en-US"/>
          </a:p>
        </p:txBody>
      </p:sp>
    </p:spTree>
    <p:extLst>
      <p:ext uri="{BB962C8B-B14F-4D97-AF65-F5344CB8AC3E}">
        <p14:creationId xmlns:p14="http://schemas.microsoft.com/office/powerpoint/2010/main" val="18236743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userDrawn="1"/>
        </p:nvSpPr>
        <p:spPr bwMode="auto">
          <a:xfrm>
            <a:off x="0" y="4709695"/>
            <a:ext cx="9144000" cy="1168400"/>
          </a:xfrm>
          <a:prstGeom prst="rect">
            <a:avLst/>
          </a:prstGeom>
          <a:solidFill>
            <a:schemeClr val="accent5"/>
          </a:solidFill>
          <a:ln>
            <a:no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sp>
        <p:nvSpPr>
          <p:cNvPr id="13" name="Rectangle 12"/>
          <p:cNvSpPr/>
          <p:nvPr userDrawn="1"/>
        </p:nvSpPr>
        <p:spPr bwMode="auto">
          <a:xfrm>
            <a:off x="0" y="2192868"/>
            <a:ext cx="9144000" cy="2643827"/>
          </a:xfrm>
          <a:prstGeom prst="rect">
            <a:avLst/>
          </a:prstGeom>
          <a:solidFill>
            <a:schemeClr val="accent5">
              <a:lumMod val="90000"/>
            </a:schemeClr>
          </a:solidFill>
          <a:ln>
            <a:no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cxnSp>
        <p:nvCxnSpPr>
          <p:cNvPr id="14" name="Straight Connector 13"/>
          <p:cNvCxnSpPr/>
          <p:nvPr userDrawn="1"/>
        </p:nvCxnSpPr>
        <p:spPr bwMode="auto">
          <a:xfrm>
            <a:off x="0" y="2192868"/>
            <a:ext cx="9144000" cy="0"/>
          </a:xfrm>
          <a:prstGeom prst="line">
            <a:avLst/>
          </a:prstGeom>
          <a:ln w="28575" cmpd="sng">
            <a:solidFill>
              <a:srgbClr val="00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5" name="Straight Connector 14"/>
          <p:cNvCxnSpPr/>
          <p:nvPr userDrawn="1"/>
        </p:nvCxnSpPr>
        <p:spPr bwMode="auto">
          <a:xfrm>
            <a:off x="0" y="5873863"/>
            <a:ext cx="9144000" cy="0"/>
          </a:xfrm>
          <a:prstGeom prst="line">
            <a:avLst/>
          </a:prstGeom>
          <a:ln w="28575" cmpd="sng">
            <a:solidFill>
              <a:srgbClr val="00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4" name="Rectangle 2"/>
          <p:cNvSpPr>
            <a:spLocks noChangeArrowheads="1"/>
          </p:cNvSpPr>
          <p:nvPr/>
        </p:nvSpPr>
        <p:spPr bwMode="auto">
          <a:xfrm>
            <a:off x="5486400" y="6477000"/>
            <a:ext cx="1905000" cy="457200"/>
          </a:xfrm>
          <a:prstGeom prst="rect">
            <a:avLst/>
          </a:prstGeom>
          <a:noFill/>
          <a:ln>
            <a:noFill/>
          </a:ln>
          <a:extLst/>
        </p:spPr>
        <p:txBody>
          <a:bodyPr/>
          <a:lstStyle/>
          <a:p>
            <a:pPr defTabSz="914400" eaLnBrk="0" hangingPunct="0">
              <a:defRPr/>
            </a:pPr>
            <a:endParaRPr lang="en-US" sz="1000">
              <a:solidFill>
                <a:srgbClr val="FFFFFF"/>
              </a:solidFill>
              <a:ea typeface="MS PGothic" charset="0"/>
              <a:cs typeface="MS PGothic" charset="0"/>
            </a:endParaRPr>
          </a:p>
        </p:txBody>
      </p:sp>
      <p:sp>
        <p:nvSpPr>
          <p:cNvPr id="5" name="Rectangle 3"/>
          <p:cNvSpPr>
            <a:spLocks noChangeArrowheads="1"/>
          </p:cNvSpPr>
          <p:nvPr/>
        </p:nvSpPr>
        <p:spPr bwMode="auto">
          <a:xfrm>
            <a:off x="8229600" y="6477000"/>
            <a:ext cx="457200" cy="381000"/>
          </a:xfrm>
          <a:prstGeom prst="rect">
            <a:avLst/>
          </a:prstGeom>
          <a:noFill/>
          <a:ln>
            <a:noFill/>
          </a:ln>
          <a:extLst/>
        </p:spPr>
        <p:txBody>
          <a:bodyPr/>
          <a:lstStyle/>
          <a:p>
            <a:pPr algn="r" defTabSz="914400" eaLnBrk="0" hangingPunct="0">
              <a:defRPr/>
            </a:pPr>
            <a:fld id="{3DEDD24F-8C50-42F9-80FD-CFF51CC2D521}" type="slidenum">
              <a:rPr lang="en-US" sz="1000">
                <a:solidFill>
                  <a:srgbClr val="FFFFFF"/>
                </a:solidFill>
                <a:ea typeface="MS PGothic" charset="0"/>
                <a:cs typeface="MS PGothic" charset="0"/>
              </a:rPr>
              <a:pPr algn="r" defTabSz="914400" eaLnBrk="0" hangingPunct="0">
                <a:defRPr/>
              </a:pPr>
              <a:t>‹#›</a:t>
            </a:fld>
            <a:endParaRPr lang="en-US" sz="1000">
              <a:solidFill>
                <a:srgbClr val="FFFFFF"/>
              </a:solidFill>
              <a:ea typeface="MS PGothic" charset="0"/>
              <a:cs typeface="MS PGothic" charset="0"/>
            </a:endParaRPr>
          </a:p>
        </p:txBody>
      </p:sp>
      <p:sp>
        <p:nvSpPr>
          <p:cNvPr id="6" name="Rectangle 4"/>
          <p:cNvSpPr>
            <a:spLocks noChangeArrowheads="1"/>
          </p:cNvSpPr>
          <p:nvPr/>
        </p:nvSpPr>
        <p:spPr bwMode="auto">
          <a:xfrm>
            <a:off x="0" y="0"/>
            <a:ext cx="9144000" cy="1447800"/>
          </a:xfrm>
          <a:prstGeom prst="rect">
            <a:avLst/>
          </a:prstGeom>
          <a:solidFill>
            <a:schemeClr val="bg1"/>
          </a:solidFill>
          <a:ln>
            <a:noFill/>
          </a:ln>
          <a:extLst/>
        </p:spPr>
        <p:txBody>
          <a:bodyPr wrap="none" anchor="ctr"/>
          <a:lstStyle/>
          <a:p>
            <a:pPr defTabSz="914400" eaLnBrk="0" hangingPunct="0">
              <a:defRPr/>
            </a:pPr>
            <a:endParaRPr lang="en-US" sz="2800">
              <a:solidFill>
                <a:srgbClr val="000000"/>
              </a:solidFill>
              <a:latin typeface="Times New Roman" charset="0"/>
              <a:ea typeface="MS PGothic" charset="0"/>
              <a:cs typeface="MS PGothic" charset="0"/>
            </a:endParaRPr>
          </a:p>
        </p:txBody>
      </p:sp>
      <p:sp>
        <p:nvSpPr>
          <p:cNvPr id="16389" name="Rectangle 5"/>
          <p:cNvSpPr>
            <a:spLocks noGrp="1" noChangeArrowheads="1"/>
          </p:cNvSpPr>
          <p:nvPr>
            <p:ph type="ctrTitle"/>
          </p:nvPr>
        </p:nvSpPr>
        <p:spPr>
          <a:xfrm>
            <a:off x="1028700" y="1905000"/>
            <a:ext cx="7086600" cy="1993232"/>
          </a:xfrm>
        </p:spPr>
        <p:txBody>
          <a:bodyPr/>
          <a:lstStyle>
            <a:lvl1pPr algn="ctr">
              <a:lnSpc>
                <a:spcPct val="100000"/>
              </a:lnSpc>
              <a:defRPr sz="4000" b="1" baseline="0">
                <a:solidFill>
                  <a:srgbClr val="003366"/>
                </a:solidFill>
              </a:defRPr>
            </a:lvl1pPr>
          </a:lstStyle>
          <a:p>
            <a:r>
              <a:rPr lang="en-US" dirty="0" smtClean="0"/>
              <a:t>Click to edit Master title style</a:t>
            </a:r>
            <a:endParaRPr lang="en-US" dirty="0"/>
          </a:p>
        </p:txBody>
      </p:sp>
      <p:sp>
        <p:nvSpPr>
          <p:cNvPr id="16390" name="Rectangle 6"/>
          <p:cNvSpPr>
            <a:spLocks noGrp="1" noChangeArrowheads="1"/>
          </p:cNvSpPr>
          <p:nvPr>
            <p:ph type="subTitle" idx="1"/>
          </p:nvPr>
        </p:nvSpPr>
        <p:spPr>
          <a:xfrm>
            <a:off x="1028700" y="4038600"/>
            <a:ext cx="7086600" cy="798095"/>
          </a:xfrm>
        </p:spPr>
        <p:txBody>
          <a:bodyPr/>
          <a:lstStyle>
            <a:lvl1pPr marL="0" indent="0" algn="ctr">
              <a:buFontTx/>
              <a:buNone/>
              <a:defRPr sz="2800" b="0">
                <a:solidFill>
                  <a:schemeClr val="accent1">
                    <a:lumMod val="50000"/>
                  </a:schemeClr>
                </a:solidFill>
              </a:defRPr>
            </a:lvl1pPr>
          </a:lstStyle>
          <a:p>
            <a:r>
              <a:rPr lang="en-US" dirty="0" smtClean="0"/>
              <a:t>Click to edit Master subtitle style</a:t>
            </a:r>
            <a:endParaRPr lang="en-US" dirty="0"/>
          </a:p>
        </p:txBody>
      </p:sp>
      <p:pic>
        <p:nvPicPr>
          <p:cNvPr id="3" name="Picture 2"/>
          <p:cNvPicPr>
            <a:picLocks noChangeAspect="1"/>
          </p:cNvPicPr>
          <p:nvPr userDrawn="1"/>
        </p:nvPicPr>
        <p:blipFill rotWithShape="1">
          <a:blip r:embed="rId2"/>
          <a:srcRect r="60093"/>
          <a:stretch/>
        </p:blipFill>
        <p:spPr>
          <a:xfrm>
            <a:off x="448734" y="550333"/>
            <a:ext cx="3649133" cy="1080362"/>
          </a:xfrm>
          <a:prstGeom prst="rect">
            <a:avLst/>
          </a:prstGeom>
        </p:spPr>
      </p:pic>
      <p:pic>
        <p:nvPicPr>
          <p:cNvPr id="11" name="Picture 10"/>
          <p:cNvPicPr>
            <a:picLocks noChangeAspect="1"/>
          </p:cNvPicPr>
          <p:nvPr userDrawn="1"/>
        </p:nvPicPr>
        <p:blipFill rotWithShape="1">
          <a:blip r:embed="rId2"/>
          <a:srcRect l="64813" r="-91"/>
          <a:stretch/>
        </p:blipFill>
        <p:spPr>
          <a:xfrm>
            <a:off x="4889500" y="621438"/>
            <a:ext cx="3225800" cy="1080362"/>
          </a:xfrm>
          <a:prstGeom prst="rect">
            <a:avLst/>
          </a:prstGeom>
        </p:spPr>
      </p:pic>
    </p:spTree>
    <p:extLst>
      <p:ext uri="{BB962C8B-B14F-4D97-AF65-F5344CB8AC3E}">
        <p14:creationId xmlns:p14="http://schemas.microsoft.com/office/powerpoint/2010/main" val="3206370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Click to edit Master title style</a:t>
            </a:r>
            <a:endParaRPr lang="en-US" dirty="0"/>
          </a:p>
        </p:txBody>
      </p:sp>
      <p:sp>
        <p:nvSpPr>
          <p:cNvPr id="9"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6"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60424A0F-55B5-42D1-920C-B859CF8B7124}" type="slidenum">
              <a:rPr lang="en-US"/>
              <a:pPr>
                <a:defRPr/>
              </a:pPr>
              <a:t>‹#›</a:t>
            </a:fld>
            <a:endParaRPr lang="en-US"/>
          </a:p>
        </p:txBody>
      </p:sp>
    </p:spTree>
    <p:extLst>
      <p:ext uri="{BB962C8B-B14F-4D97-AF65-F5344CB8AC3E}">
        <p14:creationId xmlns:p14="http://schemas.microsoft.com/office/powerpoint/2010/main" val="3378356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smtClean="0"/>
              <a:t>Click to edit Master title style</a:t>
            </a:r>
            <a:endParaRPr lang="en-US"/>
          </a:p>
        </p:txBody>
      </p:sp>
      <p:sp>
        <p:nvSpPr>
          <p:cNvPr id="5"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10"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317DFD44-DAD6-45CC-BA58-066E12F79722}" type="slidenum">
              <a:rPr lang="en-US"/>
              <a:pPr>
                <a:defRPr/>
              </a:pPr>
              <a:t>‹#›</a:t>
            </a:fld>
            <a:endParaRPr lang="en-US"/>
          </a:p>
        </p:txBody>
      </p:sp>
    </p:spTree>
    <p:extLst>
      <p:ext uri="{BB962C8B-B14F-4D97-AF65-F5344CB8AC3E}">
        <p14:creationId xmlns:p14="http://schemas.microsoft.com/office/powerpoint/2010/main" val="2011884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Blank 2">
    <p:spTree>
      <p:nvGrpSpPr>
        <p:cNvPr id="1" name=""/>
        <p:cNvGrpSpPr/>
        <p:nvPr/>
      </p:nvGrpSpPr>
      <p:grpSpPr>
        <a:xfrm>
          <a:off x="0" y="0"/>
          <a:ext cx="0" cy="0"/>
          <a:chOff x="0" y="0"/>
          <a:chExt cx="0" cy="0"/>
        </a:xfrm>
      </p:grpSpPr>
      <p:sp>
        <p:nvSpPr>
          <p:cNvPr id="4" name="Rectangle 2"/>
          <p:cNvSpPr>
            <a:spLocks noChangeArrowheads="1"/>
          </p:cNvSpPr>
          <p:nvPr/>
        </p:nvSpPr>
        <p:spPr bwMode="auto">
          <a:xfrm>
            <a:off x="5486400" y="6477000"/>
            <a:ext cx="1905000" cy="457200"/>
          </a:xfrm>
          <a:prstGeom prst="rect">
            <a:avLst/>
          </a:prstGeom>
          <a:noFill/>
          <a:ln>
            <a:noFill/>
          </a:ln>
          <a:extLst/>
        </p:spPr>
        <p:txBody>
          <a:bodyPr/>
          <a:lstStyle/>
          <a:p>
            <a:pPr defTabSz="914400" eaLnBrk="0" hangingPunct="0">
              <a:defRPr/>
            </a:pPr>
            <a:endParaRPr lang="en-US" sz="1000">
              <a:solidFill>
                <a:srgbClr val="FFFFFF"/>
              </a:solidFill>
              <a:ea typeface="MS PGothic" charset="0"/>
              <a:cs typeface="MS PGothic" charset="0"/>
            </a:endParaRPr>
          </a:p>
        </p:txBody>
      </p:sp>
      <p:sp>
        <p:nvSpPr>
          <p:cNvPr id="5" name="Rectangle 3"/>
          <p:cNvSpPr>
            <a:spLocks noChangeArrowheads="1"/>
          </p:cNvSpPr>
          <p:nvPr/>
        </p:nvSpPr>
        <p:spPr bwMode="auto">
          <a:xfrm>
            <a:off x="8229600" y="6477000"/>
            <a:ext cx="457200" cy="381000"/>
          </a:xfrm>
          <a:prstGeom prst="rect">
            <a:avLst/>
          </a:prstGeom>
          <a:noFill/>
          <a:ln>
            <a:noFill/>
          </a:ln>
          <a:extLst/>
        </p:spPr>
        <p:txBody>
          <a:bodyPr/>
          <a:lstStyle/>
          <a:p>
            <a:pPr algn="r" defTabSz="914400" eaLnBrk="0" hangingPunct="0">
              <a:defRPr/>
            </a:pPr>
            <a:fld id="{3DEDD24F-8C50-42F9-80FD-CFF51CC2D521}" type="slidenum">
              <a:rPr lang="en-US" sz="1000">
                <a:solidFill>
                  <a:srgbClr val="FFFFFF"/>
                </a:solidFill>
                <a:ea typeface="MS PGothic" charset="0"/>
                <a:cs typeface="MS PGothic" charset="0"/>
              </a:rPr>
              <a:pPr algn="r" defTabSz="914400" eaLnBrk="0" hangingPunct="0">
                <a:defRPr/>
              </a:pPr>
              <a:t>‹#›</a:t>
            </a:fld>
            <a:endParaRPr lang="en-US" sz="1000">
              <a:solidFill>
                <a:srgbClr val="FFFFFF"/>
              </a:solidFill>
              <a:ea typeface="MS PGothic" charset="0"/>
              <a:cs typeface="MS PGothic" charset="0"/>
            </a:endParaRPr>
          </a:p>
        </p:txBody>
      </p:sp>
    </p:spTree>
    <p:extLst>
      <p:ext uri="{BB962C8B-B14F-4D97-AF65-F5344CB8AC3E}">
        <p14:creationId xmlns:p14="http://schemas.microsoft.com/office/powerpoint/2010/main" val="4048827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Click to edit Master title style</a:t>
            </a:r>
            <a:endParaRPr lang="en-US" dirty="0"/>
          </a:p>
        </p:txBody>
      </p:sp>
      <p:sp>
        <p:nvSpPr>
          <p:cNvPr id="6"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5"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F923D6DC-6CB4-4BAA-BEBE-9A76FBD8E9DB}" type="slidenum">
              <a:rPr lang="en-US"/>
              <a:pPr>
                <a:defRPr/>
              </a:pPr>
              <a:t>‹#›</a:t>
            </a:fld>
            <a:endParaRPr lang="en-US"/>
          </a:p>
        </p:txBody>
      </p:sp>
    </p:spTree>
    <p:extLst>
      <p:ext uri="{BB962C8B-B14F-4D97-AF65-F5344CB8AC3E}">
        <p14:creationId xmlns:p14="http://schemas.microsoft.com/office/powerpoint/2010/main" val="4140050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Slide Number Placeholder 3"/>
          <p:cNvSpPr>
            <a:spLocks noGrp="1"/>
          </p:cNvSpPr>
          <p:nvPr>
            <p:ph type="sldNum" sz="quarter" idx="11"/>
          </p:nvPr>
        </p:nvSpPr>
        <p:spPr/>
        <p:txBody>
          <a:bodyPr/>
          <a:lstStyle/>
          <a:p>
            <a:pPr>
              <a:defRPr/>
            </a:pPr>
            <a:fld id="{316E6766-9382-42DF-B899-6777F57DDADF}" type="slidenum">
              <a:rPr lang="en-US" smtClean="0"/>
              <a:pPr>
                <a:defRPr/>
              </a:pPr>
              <a:t>‹#›</a:t>
            </a:fld>
            <a:endParaRPr lang="en-US" dirty="0"/>
          </a:p>
        </p:txBody>
      </p:sp>
      <p:sp>
        <p:nvSpPr>
          <p:cNvPr id="6" name="Table Placeholder 5"/>
          <p:cNvSpPr>
            <a:spLocks noGrp="1"/>
          </p:cNvSpPr>
          <p:nvPr>
            <p:ph type="tbl" sz="quarter" idx="12"/>
          </p:nvPr>
        </p:nvSpPr>
        <p:spPr>
          <a:xfrm>
            <a:off x="304800" y="1473200"/>
            <a:ext cx="8648700" cy="4686300"/>
          </a:xfrm>
        </p:spPr>
        <p:txBody>
          <a:bodyPr/>
          <a:lstStyle/>
          <a:p>
            <a:endParaRPr lang="en-US"/>
          </a:p>
        </p:txBody>
      </p:sp>
    </p:spTree>
    <p:extLst>
      <p:ext uri="{BB962C8B-B14F-4D97-AF65-F5344CB8AC3E}">
        <p14:creationId xmlns:p14="http://schemas.microsoft.com/office/powerpoint/2010/main" val="3037404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Click to edit Master title style</a:t>
            </a:r>
            <a:endParaRPr lang="en-US" dirty="0"/>
          </a:p>
        </p:txBody>
      </p:sp>
      <p:sp>
        <p:nvSpPr>
          <p:cNvPr id="9" name="Content Placeholder 2"/>
          <p:cNvSpPr>
            <a:spLocks noGrp="1"/>
          </p:cNvSpPr>
          <p:nvPr>
            <p:ph sz="half" idx="1"/>
          </p:nvPr>
        </p:nvSpPr>
        <p:spPr>
          <a:xfrm>
            <a:off x="457200" y="1600200"/>
            <a:ext cx="4038600" cy="4525963"/>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3"/>
          <p:cNvSpPr>
            <a:spLocks noGrp="1"/>
          </p:cNvSpPr>
          <p:nvPr>
            <p:ph sz="half" idx="2"/>
          </p:nvPr>
        </p:nvSpPr>
        <p:spPr>
          <a:xfrm>
            <a:off x="4648200" y="1600200"/>
            <a:ext cx="4038600" cy="4525963"/>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6"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CAB854AE-227D-442D-B326-58319B261350}" type="slidenum">
              <a:rPr lang="en-US"/>
              <a:pPr>
                <a:defRPr/>
              </a:pPr>
              <a:t>‹#›</a:t>
            </a:fld>
            <a:endParaRPr lang="en-US"/>
          </a:p>
        </p:txBody>
      </p:sp>
    </p:spTree>
    <p:extLst>
      <p:ext uri="{BB962C8B-B14F-4D97-AF65-F5344CB8AC3E}">
        <p14:creationId xmlns:p14="http://schemas.microsoft.com/office/powerpoint/2010/main" val="2447267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smtClean="0"/>
              <a:t>Click to edit Master title style</a:t>
            </a:r>
            <a:endParaRPr lang="en-US"/>
          </a:p>
        </p:txBody>
      </p:sp>
      <p:sp>
        <p:nvSpPr>
          <p:cNvPr id="5"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10"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D2153926-F85F-471F-BDD1-ED814A535234}" type="slidenum">
              <a:rPr lang="en-US"/>
              <a:pPr>
                <a:defRPr/>
              </a:pPr>
              <a:t>‹#›</a:t>
            </a:fld>
            <a:endParaRPr lang="en-US"/>
          </a:p>
        </p:txBody>
      </p:sp>
    </p:spTree>
    <p:extLst>
      <p:ext uri="{BB962C8B-B14F-4D97-AF65-F5344CB8AC3E}">
        <p14:creationId xmlns:p14="http://schemas.microsoft.com/office/powerpoint/2010/main" val="4093019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4"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BD42C38B-C541-43D7-BE02-3F7F3A18AA32}" type="slidenum">
              <a:rPr lang="en-US"/>
              <a:pPr>
                <a:defRPr/>
              </a:pPr>
              <a:t>‹#›</a:t>
            </a:fld>
            <a:endParaRPr lang="en-US"/>
          </a:p>
        </p:txBody>
      </p:sp>
    </p:spTree>
    <p:extLst>
      <p:ext uri="{BB962C8B-B14F-4D97-AF65-F5344CB8AC3E}">
        <p14:creationId xmlns:p14="http://schemas.microsoft.com/office/powerpoint/2010/main" val="3427910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3"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A82B853D-6D8B-4DA1-9B1C-C1823A58A837}" type="slidenum">
              <a:rPr lang="en-US"/>
              <a:pPr>
                <a:defRPr/>
              </a:pPr>
              <a:t>‹#›</a:t>
            </a:fld>
            <a:endParaRPr lang="en-US"/>
          </a:p>
        </p:txBody>
      </p:sp>
    </p:spTree>
    <p:extLst>
      <p:ext uri="{BB962C8B-B14F-4D97-AF65-F5344CB8AC3E}">
        <p14:creationId xmlns:p14="http://schemas.microsoft.com/office/powerpoint/2010/main" val="1910782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Click to edit Master title style</a:t>
            </a:r>
            <a:endParaRPr lang="en-US" dirty="0"/>
          </a:p>
        </p:txBody>
      </p:sp>
      <p:sp>
        <p:nvSpPr>
          <p:cNvPr id="6"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5"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BBEC02C6-5F54-4EE4-A6D8-02A68712F5A3}" type="slidenum">
              <a:rPr lang="en-US"/>
              <a:pPr>
                <a:defRPr/>
              </a:pPr>
              <a:t>‹#›</a:t>
            </a:fld>
            <a:endParaRPr lang="en-US"/>
          </a:p>
        </p:txBody>
      </p:sp>
    </p:spTree>
    <p:extLst>
      <p:ext uri="{BB962C8B-B14F-4D97-AF65-F5344CB8AC3E}">
        <p14:creationId xmlns:p14="http://schemas.microsoft.com/office/powerpoint/2010/main" val="2925897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228600"/>
            <a:ext cx="86487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smtClean="0"/>
              <a:t>Click to edit master style (32pt </a:t>
            </a:r>
            <a:r>
              <a:rPr lang="en-US" dirty="0" err="1" smtClean="0"/>
              <a:t>arial</a:t>
            </a:r>
            <a:r>
              <a:rPr lang="en-US" dirty="0" smtClean="0"/>
              <a:t> upper left of slide)</a:t>
            </a:r>
          </a:p>
        </p:txBody>
      </p:sp>
      <p:sp>
        <p:nvSpPr>
          <p:cNvPr id="1027" name="Rectangle 3"/>
          <p:cNvSpPr>
            <a:spLocks noGrp="1" noChangeArrowheads="1"/>
          </p:cNvSpPr>
          <p:nvPr>
            <p:ph type="body" idx="1"/>
          </p:nvPr>
        </p:nvSpPr>
        <p:spPr bwMode="auto">
          <a:xfrm>
            <a:off x="609600" y="1752600"/>
            <a:ext cx="79248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 (First level bullet </a:t>
            </a:r>
            <a:r>
              <a:rPr lang="en-US" dirty="0" smtClean="0"/>
              <a:t>27pt </a:t>
            </a:r>
            <a:r>
              <a:rPr lang="en-US" dirty="0" err="1" smtClean="0"/>
              <a:t>arial</a:t>
            </a:r>
            <a:r>
              <a:rPr lang="en-US" dirty="0" smtClean="0"/>
              <a:t>)</a:t>
            </a:r>
            <a:endParaRPr lang="en-US" dirty="0" smtClean="0"/>
          </a:p>
          <a:p>
            <a:pPr lvl="1"/>
            <a:r>
              <a:rPr lang="en-US" dirty="0" smtClean="0"/>
              <a:t>Second level (Second level bullet </a:t>
            </a:r>
            <a:r>
              <a:rPr lang="en-US" dirty="0" smtClean="0"/>
              <a:t>25 </a:t>
            </a:r>
            <a:r>
              <a:rPr lang="en-US" dirty="0" smtClean="0"/>
              <a:t>pt. </a:t>
            </a:r>
            <a:r>
              <a:rPr lang="en-US" dirty="0" err="1" smtClean="0"/>
              <a:t>arial</a:t>
            </a:r>
            <a:r>
              <a:rPr lang="en-US" dirty="0" smtClean="0"/>
              <a:t> roman)</a:t>
            </a:r>
          </a:p>
          <a:p>
            <a:pPr lvl="2"/>
            <a:r>
              <a:rPr lang="en-US" dirty="0" smtClean="0"/>
              <a:t>Third level</a:t>
            </a:r>
          </a:p>
          <a:p>
            <a:pPr lvl="3"/>
            <a:r>
              <a:rPr lang="en-US" dirty="0" smtClean="0"/>
              <a:t>Fourth level</a:t>
            </a:r>
          </a:p>
          <a:p>
            <a:pPr lvl="4"/>
            <a:r>
              <a:rPr lang="en-US" dirty="0" smtClean="0"/>
              <a:t>Fifth level</a:t>
            </a:r>
          </a:p>
        </p:txBody>
      </p:sp>
      <p:sp>
        <p:nvSpPr>
          <p:cNvPr id="15364" name="Rectangle 4"/>
          <p:cNvSpPr>
            <a:spLocks noGrp="1" noChangeArrowheads="1"/>
          </p:cNvSpPr>
          <p:nvPr>
            <p:ph type="dt" sz="half" idx="2"/>
          </p:nvPr>
        </p:nvSpPr>
        <p:spPr bwMode="auto">
          <a:xfrm>
            <a:off x="6261100" y="6489700"/>
            <a:ext cx="1752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solidFill>
                  <a:srgbClr val="000000"/>
                </a:solidFill>
              </a:defRPr>
            </a:lvl1pPr>
          </a:lstStyle>
          <a:p>
            <a:pPr>
              <a:defRPr/>
            </a:pPr>
            <a:endParaRPr lang="en-US" dirty="0"/>
          </a:p>
        </p:txBody>
      </p:sp>
      <p:sp>
        <p:nvSpPr>
          <p:cNvPr id="15365" name="Rectangle 5"/>
          <p:cNvSpPr>
            <a:spLocks noGrp="1" noChangeArrowheads="1"/>
          </p:cNvSpPr>
          <p:nvPr>
            <p:ph type="sldNum" sz="quarter" idx="4"/>
          </p:nvPr>
        </p:nvSpPr>
        <p:spPr bwMode="auto">
          <a:xfrm>
            <a:off x="8331200" y="6489700"/>
            <a:ext cx="6223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200" b="1">
                <a:solidFill>
                  <a:srgbClr val="003366"/>
                </a:solidFill>
                <a:ea typeface="MS PGothic" pitchFamily="34" charset="-128"/>
              </a:defRPr>
            </a:lvl1pPr>
          </a:lstStyle>
          <a:p>
            <a:pPr>
              <a:defRPr/>
            </a:pPr>
            <a:fld id="{316E6766-9382-42DF-B899-6777F57DDADF}" type="slidenum">
              <a:rPr lang="en-US" smtClean="0"/>
              <a:pPr>
                <a:defRPr/>
              </a:pPr>
              <a:t>‹#›</a:t>
            </a:fld>
            <a:endParaRPr lang="en-US" dirty="0"/>
          </a:p>
        </p:txBody>
      </p:sp>
      <p:sp>
        <p:nvSpPr>
          <p:cNvPr id="1030" name="Line 6"/>
          <p:cNvSpPr>
            <a:spLocks noChangeShapeType="1"/>
          </p:cNvSpPr>
          <p:nvPr/>
        </p:nvSpPr>
        <p:spPr bwMode="auto">
          <a:xfrm>
            <a:off x="0" y="1219200"/>
            <a:ext cx="9144000" cy="0"/>
          </a:xfrm>
          <a:prstGeom prst="line">
            <a:avLst/>
          </a:prstGeom>
          <a:noFill/>
          <a:ln w="28575">
            <a:solidFill>
              <a:srgbClr val="003366"/>
            </a:solidFill>
            <a:round/>
            <a:headEnd/>
            <a:tailEnd/>
          </a:ln>
          <a:extLst/>
        </p:spPr>
        <p:txBody>
          <a:bodyPr/>
          <a:lstStyle/>
          <a:p>
            <a:pPr defTabSz="914400">
              <a:defRPr/>
            </a:pPr>
            <a:endParaRPr lang="en-US" sz="2800">
              <a:solidFill>
                <a:srgbClr val="000000"/>
              </a:solidFill>
              <a:latin typeface="Times New Roman" charset="0"/>
              <a:ea typeface="MS PGothic" charset="0"/>
              <a:cs typeface="MS PGothic" charset="0"/>
            </a:endParaRPr>
          </a:p>
        </p:txBody>
      </p:sp>
      <p:sp>
        <p:nvSpPr>
          <p:cNvPr id="8" name="Text Box 7"/>
          <p:cNvSpPr txBox="1">
            <a:spLocks noChangeArrowheads="1"/>
          </p:cNvSpPr>
          <p:nvPr/>
        </p:nvSpPr>
        <p:spPr bwMode="auto">
          <a:xfrm>
            <a:off x="203200" y="6413500"/>
            <a:ext cx="3048000" cy="304800"/>
          </a:xfrm>
          <a:prstGeom prst="rect">
            <a:avLst/>
          </a:prstGeom>
          <a:noFill/>
          <a:ln>
            <a:noFill/>
          </a:ln>
          <a:extLst/>
        </p:spPr>
        <p:txBody>
          <a:bodyPr wrap="square">
            <a:spAutoFit/>
          </a:bodyPr>
          <a:lstStyle>
            <a:lvl1pPr eaLnBrk="0" hangingPunct="0">
              <a:defRPr sz="2800">
                <a:solidFill>
                  <a:schemeClr val="tx1"/>
                </a:solidFill>
                <a:latin typeface="Times New Roman" charset="0"/>
                <a:ea typeface="ＭＳ Ｐゴシック" charset="0"/>
                <a:cs typeface="Arial" charset="0"/>
              </a:defRPr>
            </a:lvl1pPr>
            <a:lvl2pPr marL="742950" indent="-285750" eaLnBrk="0" hangingPunct="0">
              <a:defRPr sz="2800">
                <a:solidFill>
                  <a:schemeClr val="tx1"/>
                </a:solidFill>
                <a:latin typeface="Times New Roman" charset="0"/>
                <a:ea typeface="Arial" charset="0"/>
                <a:cs typeface="Arial" charset="0"/>
              </a:defRPr>
            </a:lvl2pPr>
            <a:lvl3pPr marL="1143000" indent="-228600" eaLnBrk="0" hangingPunct="0">
              <a:defRPr sz="2800">
                <a:solidFill>
                  <a:schemeClr val="tx1"/>
                </a:solidFill>
                <a:latin typeface="Times New Roman" charset="0"/>
                <a:ea typeface="Arial" charset="0"/>
                <a:cs typeface="Arial" charset="0"/>
              </a:defRPr>
            </a:lvl3pPr>
            <a:lvl4pPr marL="1600200" indent="-228600" eaLnBrk="0" hangingPunct="0">
              <a:defRPr sz="2800">
                <a:solidFill>
                  <a:schemeClr val="tx1"/>
                </a:solidFill>
                <a:latin typeface="Times New Roman" charset="0"/>
                <a:ea typeface="Arial" charset="0"/>
                <a:cs typeface="Arial" charset="0"/>
              </a:defRPr>
            </a:lvl4pPr>
            <a:lvl5pPr marL="2057400" indent="-228600" eaLnBrk="0" hangingPunct="0">
              <a:defRPr sz="28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sz="28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sz="28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sz="28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sz="2800">
                <a:solidFill>
                  <a:schemeClr val="tx1"/>
                </a:solidFill>
                <a:latin typeface="Times New Roman" charset="0"/>
                <a:ea typeface="Arial" charset="0"/>
                <a:cs typeface="Arial" charset="0"/>
              </a:defRPr>
            </a:lvl9pPr>
          </a:lstStyle>
          <a:p>
            <a:pPr algn="l" defTabSz="914400">
              <a:spcBef>
                <a:spcPct val="50000"/>
              </a:spcBef>
              <a:defRPr/>
            </a:pPr>
            <a:r>
              <a:rPr lang="en-US" sz="1400" b="1" dirty="0" smtClean="0">
                <a:solidFill>
                  <a:srgbClr val="003366"/>
                </a:solidFill>
                <a:latin typeface="Gill Sans MT" charset="0"/>
              </a:rPr>
              <a:t>USAID TB CARE II PROJECT 	</a:t>
            </a:r>
          </a:p>
        </p:txBody>
      </p:sp>
    </p:spTree>
    <p:extLst>
      <p:ext uri="{BB962C8B-B14F-4D97-AF65-F5344CB8AC3E}">
        <p14:creationId xmlns:p14="http://schemas.microsoft.com/office/powerpoint/2010/main" val="1954475832"/>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8" r:id="rId4"/>
    <p:sldLayoutId id="2147483741" r:id="rId5"/>
    <p:sldLayoutId id="2147483742" r:id="rId6"/>
    <p:sldLayoutId id="2147483743" r:id="rId7"/>
    <p:sldLayoutId id="2147483744" r:id="rId8"/>
    <p:sldLayoutId id="2147483745" r:id="rId9"/>
    <p:sldLayoutId id="2147483746" r:id="rId10"/>
    <p:sldLayoutId id="2147483747" r:id="rId11"/>
  </p:sldLayoutIdLst>
  <p:hf sldNum="0" hdr="0" dt="0"/>
  <p:txStyles>
    <p:titleStyle>
      <a:lvl1pPr algn="l" rtl="0" eaLnBrk="0" fontAlgn="base" hangingPunct="0">
        <a:spcBef>
          <a:spcPct val="0"/>
        </a:spcBef>
        <a:spcAft>
          <a:spcPct val="0"/>
        </a:spcAft>
        <a:defRPr sz="3200" b="0">
          <a:solidFill>
            <a:schemeClr val="accent1">
              <a:lumMod val="50000"/>
            </a:schemeClr>
          </a:solidFill>
          <a:latin typeface="Arial"/>
          <a:ea typeface="Tahoma" pitchFamily="34" charset="0"/>
          <a:cs typeface="Arial"/>
        </a:defRPr>
      </a:lvl1pPr>
      <a:lvl2pPr algn="l" rtl="0" eaLnBrk="0" fontAlgn="base" hangingPunct="0">
        <a:spcBef>
          <a:spcPct val="0"/>
        </a:spcBef>
        <a:spcAft>
          <a:spcPct val="0"/>
        </a:spcAft>
        <a:defRPr sz="3200" b="1">
          <a:solidFill>
            <a:srgbClr val="003366"/>
          </a:solidFill>
          <a:latin typeface="Tahoma" pitchFamily="34" charset="0"/>
          <a:ea typeface="MS PGothic" pitchFamily="34" charset="-128"/>
          <a:cs typeface="Tahoma" pitchFamily="34" charset="0"/>
        </a:defRPr>
      </a:lvl2pPr>
      <a:lvl3pPr algn="l" rtl="0" eaLnBrk="0" fontAlgn="base" hangingPunct="0">
        <a:spcBef>
          <a:spcPct val="0"/>
        </a:spcBef>
        <a:spcAft>
          <a:spcPct val="0"/>
        </a:spcAft>
        <a:defRPr sz="3200" b="1">
          <a:solidFill>
            <a:srgbClr val="003366"/>
          </a:solidFill>
          <a:latin typeface="Tahoma" pitchFamily="34" charset="0"/>
          <a:ea typeface="MS PGothic" pitchFamily="34" charset="-128"/>
          <a:cs typeface="Tahoma" pitchFamily="34" charset="0"/>
        </a:defRPr>
      </a:lvl3pPr>
      <a:lvl4pPr algn="l" rtl="0" eaLnBrk="0" fontAlgn="base" hangingPunct="0">
        <a:spcBef>
          <a:spcPct val="0"/>
        </a:spcBef>
        <a:spcAft>
          <a:spcPct val="0"/>
        </a:spcAft>
        <a:defRPr sz="3200" b="1">
          <a:solidFill>
            <a:srgbClr val="003366"/>
          </a:solidFill>
          <a:latin typeface="Tahoma" pitchFamily="34" charset="0"/>
          <a:ea typeface="MS PGothic" pitchFamily="34" charset="-128"/>
          <a:cs typeface="Tahoma" pitchFamily="34" charset="0"/>
        </a:defRPr>
      </a:lvl4pPr>
      <a:lvl5pPr algn="l" rtl="0" eaLnBrk="0" fontAlgn="base" hangingPunct="0">
        <a:spcBef>
          <a:spcPct val="0"/>
        </a:spcBef>
        <a:spcAft>
          <a:spcPct val="0"/>
        </a:spcAft>
        <a:defRPr sz="3200" b="1">
          <a:solidFill>
            <a:srgbClr val="003366"/>
          </a:solidFill>
          <a:latin typeface="Tahoma" pitchFamily="34" charset="0"/>
          <a:ea typeface="MS PGothic" pitchFamily="34" charset="-128"/>
          <a:cs typeface="Tahoma" pitchFamily="34" charset="0"/>
        </a:defRPr>
      </a:lvl5pPr>
      <a:lvl6pPr marL="457200" algn="l" rtl="0" fontAlgn="base">
        <a:lnSpc>
          <a:spcPct val="85000"/>
        </a:lnSpc>
        <a:spcBef>
          <a:spcPct val="0"/>
        </a:spcBef>
        <a:spcAft>
          <a:spcPct val="0"/>
        </a:spcAft>
        <a:defRPr sz="2800" b="1">
          <a:solidFill>
            <a:srgbClr val="003366"/>
          </a:solidFill>
          <a:latin typeface="Arial" charset="0"/>
        </a:defRPr>
      </a:lvl6pPr>
      <a:lvl7pPr marL="914400" algn="l" rtl="0" fontAlgn="base">
        <a:lnSpc>
          <a:spcPct val="85000"/>
        </a:lnSpc>
        <a:spcBef>
          <a:spcPct val="0"/>
        </a:spcBef>
        <a:spcAft>
          <a:spcPct val="0"/>
        </a:spcAft>
        <a:defRPr sz="2800" b="1">
          <a:solidFill>
            <a:srgbClr val="003366"/>
          </a:solidFill>
          <a:latin typeface="Arial" charset="0"/>
        </a:defRPr>
      </a:lvl7pPr>
      <a:lvl8pPr marL="1371600" algn="l" rtl="0" fontAlgn="base">
        <a:lnSpc>
          <a:spcPct val="85000"/>
        </a:lnSpc>
        <a:spcBef>
          <a:spcPct val="0"/>
        </a:spcBef>
        <a:spcAft>
          <a:spcPct val="0"/>
        </a:spcAft>
        <a:defRPr sz="2800" b="1">
          <a:solidFill>
            <a:srgbClr val="003366"/>
          </a:solidFill>
          <a:latin typeface="Arial" charset="0"/>
        </a:defRPr>
      </a:lvl8pPr>
      <a:lvl9pPr marL="1828800" algn="l" rtl="0" fontAlgn="base">
        <a:lnSpc>
          <a:spcPct val="85000"/>
        </a:lnSpc>
        <a:spcBef>
          <a:spcPct val="0"/>
        </a:spcBef>
        <a:spcAft>
          <a:spcPct val="0"/>
        </a:spcAft>
        <a:defRPr sz="2800" b="1">
          <a:solidFill>
            <a:srgbClr val="003366"/>
          </a:solidFill>
          <a:latin typeface="Arial" charset="0"/>
        </a:defRPr>
      </a:lvl9pPr>
    </p:titleStyle>
    <p:bodyStyle>
      <a:lvl1pPr marL="228600" indent="-228600" algn="l" rtl="0" eaLnBrk="0" fontAlgn="base" hangingPunct="0">
        <a:spcBef>
          <a:spcPct val="20000"/>
        </a:spcBef>
        <a:spcAft>
          <a:spcPct val="0"/>
        </a:spcAft>
        <a:buClr>
          <a:srgbClr val="FF8E57"/>
        </a:buClr>
        <a:buSzPct val="125000"/>
        <a:buFont typeface="Arial"/>
        <a:buChar char="•"/>
        <a:defRPr sz="2700" b="0">
          <a:solidFill>
            <a:schemeClr val="tx1"/>
          </a:solidFill>
          <a:latin typeface="Arial"/>
          <a:ea typeface="Tahoma" pitchFamily="34" charset="0"/>
          <a:cs typeface="Arial"/>
        </a:defRPr>
      </a:lvl1pPr>
      <a:lvl2pPr marL="457200" indent="-228600" algn="l" rtl="0" eaLnBrk="0" fontAlgn="base" hangingPunct="0">
        <a:spcBef>
          <a:spcPct val="20000"/>
        </a:spcBef>
        <a:spcAft>
          <a:spcPct val="0"/>
        </a:spcAft>
        <a:buClr>
          <a:srgbClr val="FF8E57"/>
        </a:buClr>
        <a:buSzPct val="125000"/>
        <a:buFont typeface="Arial"/>
        <a:buChar char="•"/>
        <a:defRPr sz="2500">
          <a:solidFill>
            <a:schemeClr val="tx1"/>
          </a:solidFill>
          <a:latin typeface="Arial"/>
          <a:ea typeface="Tahoma" pitchFamily="34" charset="0"/>
          <a:cs typeface="Arial"/>
        </a:defRPr>
      </a:lvl2pPr>
      <a:lvl3pPr marL="685800" indent="-228600" algn="l" rtl="0" eaLnBrk="0" fontAlgn="base" hangingPunct="0">
        <a:spcBef>
          <a:spcPct val="20000"/>
        </a:spcBef>
        <a:spcAft>
          <a:spcPct val="0"/>
        </a:spcAft>
        <a:buClr>
          <a:srgbClr val="FF8E57"/>
        </a:buClr>
        <a:buSzPct val="125000"/>
        <a:buFont typeface="Lucida Grande"/>
        <a:buChar char="–"/>
        <a:defRPr sz="2000">
          <a:solidFill>
            <a:schemeClr val="tx1"/>
          </a:solidFill>
          <a:latin typeface="Arial"/>
          <a:ea typeface="Tahoma" pitchFamily="34" charset="0"/>
          <a:cs typeface="Arial"/>
        </a:defRPr>
      </a:lvl3pPr>
      <a:lvl4pPr marL="685800" indent="-228600" algn="l" rtl="0" eaLnBrk="0" fontAlgn="base" hangingPunct="0">
        <a:spcBef>
          <a:spcPct val="20000"/>
        </a:spcBef>
        <a:spcAft>
          <a:spcPct val="0"/>
        </a:spcAft>
        <a:buClr>
          <a:srgbClr val="FF8E57"/>
        </a:buClr>
        <a:buSzPct val="125000"/>
        <a:buFont typeface="Lucida Grande"/>
        <a:buChar char="–"/>
        <a:defRPr sz="2000">
          <a:solidFill>
            <a:schemeClr val="tx1"/>
          </a:solidFill>
          <a:latin typeface="Arial"/>
          <a:ea typeface="Tahoma" pitchFamily="34" charset="0"/>
          <a:cs typeface="Arial"/>
        </a:defRPr>
      </a:lvl4pPr>
      <a:lvl5pPr marL="685800" indent="-228600" algn="l" rtl="0" eaLnBrk="0" fontAlgn="base" hangingPunct="0">
        <a:spcBef>
          <a:spcPct val="20000"/>
        </a:spcBef>
        <a:spcAft>
          <a:spcPct val="0"/>
        </a:spcAft>
        <a:buClr>
          <a:srgbClr val="FF8E57"/>
        </a:buClr>
        <a:buSzPct val="125000"/>
        <a:buFont typeface="Lucida Grande"/>
        <a:buChar char="–"/>
        <a:defRPr sz="2000">
          <a:solidFill>
            <a:schemeClr val="tx1"/>
          </a:solidFill>
          <a:latin typeface="Arial"/>
          <a:ea typeface="Tahoma" pitchFamily="34" charset="0"/>
          <a:cs typeface="Arial"/>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7"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3.pdf"/></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8.xml"/><Relationship Id="rId1" Type="http://schemas.openxmlformats.org/officeDocument/2006/relationships/tags" Target="../tags/tag10.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bwMode="auto">
          <a:xfrm>
            <a:off x="0" y="0"/>
            <a:ext cx="9144000" cy="487093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sp>
        <p:nvSpPr>
          <p:cNvPr id="11" name="Rectangle 10"/>
          <p:cNvSpPr/>
          <p:nvPr/>
        </p:nvSpPr>
        <p:spPr bwMode="auto">
          <a:xfrm>
            <a:off x="0" y="5715000"/>
            <a:ext cx="9144000" cy="1143000"/>
          </a:xfrm>
          <a:prstGeom prst="rect">
            <a:avLst/>
          </a:prstGeom>
          <a:solidFill>
            <a:schemeClr val="bg1"/>
          </a:solidFill>
          <a:ln>
            <a:noFill/>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sp>
        <p:nvSpPr>
          <p:cNvPr id="13" name="Rectangle 12"/>
          <p:cNvSpPr/>
          <p:nvPr/>
        </p:nvSpPr>
        <p:spPr bwMode="auto">
          <a:xfrm>
            <a:off x="0" y="4607169"/>
            <a:ext cx="9144000" cy="1107831"/>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cap="all" dirty="0" smtClean="0">
                <a:solidFill>
                  <a:schemeClr val="bg1"/>
                </a:solidFill>
                <a:latin typeface="+mj-lt"/>
              </a:rPr>
              <a:t>[insert Speaker Name</a:t>
            </a:r>
          </a:p>
          <a:p>
            <a:pPr marL="0" marR="0" indent="0" algn="ctr" defTabSz="914400" rtl="0" eaLnBrk="0" fontAlgn="base" latinLnBrk="0" hangingPunct="0">
              <a:lnSpc>
                <a:spcPct val="100000"/>
              </a:lnSpc>
              <a:spcBef>
                <a:spcPct val="0"/>
              </a:spcBef>
              <a:spcAft>
                <a:spcPct val="0"/>
              </a:spcAft>
              <a:buClrTx/>
              <a:buSzTx/>
              <a:buFontTx/>
              <a:buNone/>
              <a:tabLst/>
            </a:pPr>
            <a:r>
              <a:rPr lang="en-US" sz="2000" cap="all" dirty="0" smtClean="0">
                <a:solidFill>
                  <a:schemeClr val="bg1"/>
                </a:solidFill>
                <a:latin typeface="+mj-lt"/>
              </a:rPr>
              <a:t>Date &amp; </a:t>
            </a:r>
          </a:p>
          <a:p>
            <a:pPr marL="0" marR="0" indent="0" algn="ctr" defTabSz="914400" rtl="0" eaLnBrk="0" fontAlgn="base" latinLnBrk="0" hangingPunct="0">
              <a:lnSpc>
                <a:spcPct val="100000"/>
              </a:lnSpc>
              <a:spcBef>
                <a:spcPct val="0"/>
              </a:spcBef>
              <a:spcAft>
                <a:spcPct val="0"/>
              </a:spcAft>
              <a:buClrTx/>
              <a:buSzTx/>
              <a:buFontTx/>
              <a:buNone/>
              <a:tabLst/>
            </a:pPr>
            <a:r>
              <a:rPr lang="en-US" sz="2000" cap="all" dirty="0" smtClean="0">
                <a:solidFill>
                  <a:schemeClr val="bg1"/>
                </a:solidFill>
                <a:latin typeface="+mj-lt"/>
              </a:rPr>
              <a:t>Location here]</a:t>
            </a:r>
            <a:endParaRPr kumimoji="0" lang="en-US" sz="2000" b="0" i="0" u="none" strike="noStrike" cap="all" normalizeH="0" baseline="0" dirty="0" smtClean="0">
              <a:ln>
                <a:noFill/>
              </a:ln>
              <a:solidFill>
                <a:schemeClr val="bg1"/>
              </a:solidFill>
              <a:effectLst/>
              <a:latin typeface="+mj-lt"/>
            </a:endParaRPr>
          </a:p>
        </p:txBody>
      </p:sp>
      <p:pic>
        <p:nvPicPr>
          <p:cNvPr id="15" name="Picture 14"/>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6"/>
              <a:stretch>
                <a:fillRect/>
              </a:stretch>
            </p:blipFill>
          </mc:Choice>
          <mc:Fallback>
            <p:blipFill>
              <a:blip r:embed="rId7"/>
              <a:stretch>
                <a:fillRect/>
              </a:stretch>
            </p:blipFill>
          </mc:Fallback>
        </mc:AlternateContent>
        <p:spPr>
          <a:xfrm>
            <a:off x="844062" y="426270"/>
            <a:ext cx="7614138" cy="3917130"/>
          </a:xfrm>
          <a:prstGeom prst="rect">
            <a:avLst/>
          </a:prstGeom>
        </p:spPr>
      </p:pic>
      <p:sp>
        <p:nvSpPr>
          <p:cNvPr id="16" name="TextBox 15"/>
          <p:cNvSpPr txBox="1"/>
          <p:nvPr/>
        </p:nvSpPr>
        <p:spPr>
          <a:xfrm>
            <a:off x="1125415" y="426368"/>
            <a:ext cx="6963507" cy="2123658"/>
          </a:xfrm>
          <a:prstGeom prst="rect">
            <a:avLst/>
          </a:prstGeom>
          <a:noFill/>
        </p:spPr>
        <p:txBody>
          <a:bodyPr wrap="square" rtlCol="0" anchor="ctr">
            <a:spAutoFit/>
          </a:bodyPr>
          <a:lstStyle/>
          <a:p>
            <a:pPr algn="ctr"/>
            <a:r>
              <a:rPr lang="en-ZA" sz="4400" dirty="0" smtClean="0"/>
              <a:t>Ethics of Tuberculosis Prevention, Care and Control</a:t>
            </a:r>
            <a:endParaRPr lang="en-US" sz="4400" dirty="0">
              <a:solidFill>
                <a:schemeClr val="bg1"/>
              </a:solidFill>
            </a:endParaRPr>
          </a:p>
        </p:txBody>
      </p:sp>
      <p:sp>
        <p:nvSpPr>
          <p:cNvPr id="17" name="TextBox 16"/>
          <p:cNvSpPr txBox="1"/>
          <p:nvPr/>
        </p:nvSpPr>
        <p:spPr>
          <a:xfrm>
            <a:off x="1125415" y="3130062"/>
            <a:ext cx="7332785" cy="954107"/>
          </a:xfrm>
          <a:prstGeom prst="rect">
            <a:avLst/>
          </a:prstGeom>
          <a:noFill/>
        </p:spPr>
        <p:txBody>
          <a:bodyPr wrap="square" rtlCol="0" anchor="ctr">
            <a:spAutoFit/>
          </a:bodyPr>
          <a:lstStyle/>
          <a:p>
            <a:pPr algn="ctr"/>
            <a:r>
              <a:rPr lang="en-US" sz="2800" b="1" cap="all" dirty="0" smtClean="0">
                <a:solidFill>
                  <a:schemeClr val="accent2">
                    <a:lumMod val="75000"/>
                  </a:schemeClr>
                </a:solidFill>
              </a:rPr>
              <a:t>MODULE 8: HEALTH CARE WORKER RIGHTS  AND OBLIGATIONS</a:t>
            </a:r>
            <a:endParaRPr lang="en-US" sz="2800" b="1" cap="all" dirty="0">
              <a:solidFill>
                <a:schemeClr val="accent2">
                  <a:lumMod val="75000"/>
                </a:schemeClr>
              </a:solidFill>
            </a:endParaRPr>
          </a:p>
        </p:txBody>
      </p:sp>
      <p:pic>
        <p:nvPicPr>
          <p:cNvPr id="2" name="Picture 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000497" y="5996812"/>
            <a:ext cx="4885267" cy="579376"/>
          </a:xfrm>
          <a:prstGeom prst="rect">
            <a:avLst/>
          </a:prstGeom>
        </p:spPr>
      </p:pic>
      <p:sp>
        <p:nvSpPr>
          <p:cNvPr id="3" name="TextBox 2"/>
          <p:cNvSpPr txBox="1"/>
          <p:nvPr/>
        </p:nvSpPr>
        <p:spPr>
          <a:xfrm>
            <a:off x="474134" y="5871001"/>
            <a:ext cx="1744134" cy="830997"/>
          </a:xfrm>
          <a:prstGeom prst="rect">
            <a:avLst/>
          </a:prstGeom>
          <a:noFill/>
        </p:spPr>
        <p:txBody>
          <a:bodyPr wrap="square" rtlCol="0">
            <a:spAutoFit/>
          </a:bodyPr>
          <a:lstStyle/>
          <a:p>
            <a:pPr algn="ctr"/>
            <a:r>
              <a:rPr lang="en-US" sz="1600" dirty="0" smtClean="0"/>
              <a:t>Insert country/ministry logo here</a:t>
            </a:r>
            <a:endParaRPr 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313"/>
            <a:ext cx="8229600" cy="990600"/>
          </a:xfrm>
        </p:spPr>
        <p:txBody>
          <a:bodyPr/>
          <a:lstStyle/>
          <a:p>
            <a:r>
              <a:rPr lang="en-ZA" dirty="0" smtClean="0"/>
              <a:t>Reciprocal obligations to health care workers (continued)</a:t>
            </a:r>
            <a:endParaRPr lang="en-US" dirty="0"/>
          </a:p>
        </p:txBody>
      </p:sp>
      <p:sp>
        <p:nvSpPr>
          <p:cNvPr id="3" name="Content Placeholder 2"/>
          <p:cNvSpPr>
            <a:spLocks noGrp="1"/>
          </p:cNvSpPr>
          <p:nvPr>
            <p:ph idx="1"/>
          </p:nvPr>
        </p:nvSpPr>
        <p:spPr>
          <a:xfrm>
            <a:off x="543911" y="1509494"/>
            <a:ext cx="7772400" cy="4251325"/>
          </a:xfrm>
        </p:spPr>
        <p:txBody>
          <a:bodyPr>
            <a:noAutofit/>
          </a:bodyPr>
          <a:lstStyle/>
          <a:p>
            <a:pPr>
              <a:spcAft>
                <a:spcPts val="600"/>
              </a:spcAft>
            </a:pPr>
            <a:r>
              <a:rPr lang="en-US" sz="2000" dirty="0" smtClean="0"/>
              <a:t>Clearly articulate:</a:t>
            </a:r>
          </a:p>
          <a:p>
            <a:pPr lvl="1"/>
            <a:r>
              <a:rPr lang="en-US" dirty="0" smtClean="0"/>
              <a:t>Expectations about the working conditions </a:t>
            </a:r>
          </a:p>
          <a:p>
            <a:pPr lvl="1"/>
            <a:r>
              <a:rPr lang="en-US" dirty="0" smtClean="0"/>
              <a:t>Specific roles they are expected to assume</a:t>
            </a:r>
          </a:p>
          <a:p>
            <a:pPr lvl="1">
              <a:spcAft>
                <a:spcPts val="600"/>
              </a:spcAft>
            </a:pPr>
            <a:r>
              <a:rPr lang="en-US" dirty="0" smtClean="0"/>
              <a:t>Risks inherent in those situations</a:t>
            </a:r>
          </a:p>
          <a:p>
            <a:r>
              <a:rPr lang="en-US" sz="2000" dirty="0" smtClean="0"/>
              <a:t>Appropriately compensate for services:</a:t>
            </a:r>
          </a:p>
          <a:p>
            <a:pPr lvl="1"/>
            <a:r>
              <a:rPr lang="en-US" dirty="0" smtClean="0"/>
              <a:t>Danger pay and insurance for themselves and their families</a:t>
            </a:r>
          </a:p>
          <a:p>
            <a:pPr lvl="1"/>
            <a:r>
              <a:rPr lang="en-US" dirty="0" smtClean="0"/>
              <a:t>Disability pay for those who become infected</a:t>
            </a:r>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FA3B70D1-4B7D-4BF4-AABB-C8AC3D8A8733}" type="slidenum">
              <a:rPr lang="en-US" smtClean="0"/>
              <a:pPr/>
              <a:t>10</a:t>
            </a:fld>
            <a:endParaRPr lang="en-US"/>
          </a:p>
        </p:txBody>
      </p:sp>
    </p:spTree>
    <p:custDataLst>
      <p:tags r:id="rId1"/>
    </p:custDataLst>
    <p:extLst>
      <p:ext uri="{BB962C8B-B14F-4D97-AF65-F5344CB8AC3E}">
        <p14:creationId xmlns:p14="http://schemas.microsoft.com/office/powerpoint/2010/main" val="40133791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5920"/>
            <a:ext cx="7772400" cy="609600"/>
          </a:xfrm>
        </p:spPr>
        <p:txBody>
          <a:bodyPr>
            <a:noAutofit/>
          </a:bodyPr>
          <a:lstStyle/>
          <a:p>
            <a:r>
              <a:rPr lang="en-ZA" dirty="0" smtClean="0"/>
              <a:t>Health care </a:t>
            </a:r>
            <a:r>
              <a:rPr lang="en-ZA" dirty="0" smtClean="0"/>
              <a:t>worker obligations when reciprocal obligations are unfulfilled</a:t>
            </a:r>
            <a:endParaRPr lang="en-US" dirty="0"/>
          </a:p>
        </p:txBody>
      </p:sp>
      <p:sp>
        <p:nvSpPr>
          <p:cNvPr id="3" name="Content Placeholder 2"/>
          <p:cNvSpPr>
            <a:spLocks noGrp="1"/>
          </p:cNvSpPr>
          <p:nvPr>
            <p:ph idx="1"/>
          </p:nvPr>
        </p:nvSpPr>
        <p:spPr/>
        <p:txBody>
          <a:bodyPr>
            <a:normAutofit/>
          </a:bodyPr>
          <a:lstStyle/>
          <a:p>
            <a:pPr>
              <a:spcAft>
                <a:spcPts val="600"/>
              </a:spcAft>
            </a:pPr>
            <a:r>
              <a:rPr lang="en-US" dirty="0" smtClean="0"/>
              <a:t>Not unethical to decide </a:t>
            </a:r>
            <a:r>
              <a:rPr lang="en-US" dirty="0"/>
              <a:t>not to </a:t>
            </a:r>
            <a:r>
              <a:rPr lang="en-US" dirty="0" smtClean="0"/>
              <a:t>work</a:t>
            </a:r>
          </a:p>
          <a:p>
            <a:pPr>
              <a:spcAft>
                <a:spcPts val="600"/>
              </a:spcAft>
            </a:pPr>
            <a:r>
              <a:rPr lang="en-US" dirty="0" smtClean="0"/>
              <a:t>System</a:t>
            </a:r>
            <a:r>
              <a:rPr lang="en-US" dirty="0"/>
              <a:t>, not the individual worker, that is ethically </a:t>
            </a:r>
            <a:r>
              <a:rPr lang="en-US" dirty="0" smtClean="0"/>
              <a:t>responsible</a:t>
            </a:r>
            <a:endParaRPr lang="en-US" dirty="0"/>
          </a:p>
          <a:p>
            <a:pPr>
              <a:spcAft>
                <a:spcPts val="600"/>
              </a:spcAft>
            </a:pPr>
            <a:r>
              <a:rPr lang="en-US" dirty="0" smtClean="0"/>
              <a:t>Appeal </a:t>
            </a:r>
            <a:r>
              <a:rPr lang="en-US" dirty="0"/>
              <a:t>to those in a position to make </a:t>
            </a:r>
            <a:r>
              <a:rPr lang="en-US" dirty="0" smtClean="0"/>
              <a:t>changes</a:t>
            </a:r>
          </a:p>
          <a:p>
            <a:pPr>
              <a:spcAft>
                <a:spcPts val="600"/>
              </a:spcAft>
            </a:pPr>
            <a:r>
              <a:rPr lang="en-US" dirty="0" smtClean="0"/>
              <a:t>Governments </a:t>
            </a:r>
            <a:r>
              <a:rPr lang="en-US" dirty="0"/>
              <a:t>and </a:t>
            </a:r>
            <a:r>
              <a:rPr lang="en-US" dirty="0" smtClean="0"/>
              <a:t>healthcare </a:t>
            </a:r>
            <a:r>
              <a:rPr lang="en-US" dirty="0" smtClean="0"/>
              <a:t>systems have </a:t>
            </a:r>
            <a:r>
              <a:rPr lang="en-US" dirty="0"/>
              <a:t>an obligation to </a:t>
            </a:r>
            <a:r>
              <a:rPr lang="en-US" dirty="0" smtClean="0"/>
              <a:t>ensure </a:t>
            </a:r>
            <a:r>
              <a:rPr lang="en-US" dirty="0"/>
              <a:t>that </a:t>
            </a:r>
            <a:r>
              <a:rPr lang="en-US" dirty="0" smtClean="0"/>
              <a:t>care </a:t>
            </a:r>
            <a:r>
              <a:rPr lang="en-US" dirty="0"/>
              <a:t>can </a:t>
            </a:r>
            <a:r>
              <a:rPr lang="en-US" dirty="0" smtClean="0"/>
              <a:t>be provided safely</a:t>
            </a:r>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FA3B70D1-4B7D-4BF4-AABB-C8AC3D8A8733}" type="slidenum">
              <a:rPr lang="en-US" smtClean="0"/>
              <a:pPr/>
              <a:t>11</a:t>
            </a:fld>
            <a:endParaRPr lang="en-US"/>
          </a:p>
        </p:txBody>
      </p:sp>
    </p:spTree>
    <p:custDataLst>
      <p:tags r:id="rId1"/>
    </p:custDataLst>
    <p:extLst>
      <p:ext uri="{BB962C8B-B14F-4D97-AF65-F5344CB8AC3E}">
        <p14:creationId xmlns:p14="http://schemas.microsoft.com/office/powerpoint/2010/main" val="35982585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0CEFD42F-9581-433D-8B55-191F18C21A65}" type="slidenum">
              <a:rPr lang="en-US" smtClean="0"/>
              <a:pPr/>
              <a:t>12</a:t>
            </a:fld>
            <a:endParaRPr lang="en-US"/>
          </a:p>
        </p:txBody>
      </p:sp>
      <p:pic>
        <p:nvPicPr>
          <p:cNvPr id="1026" name="Picture 2" descr="http://www.dianamarinova.com/wp-content/uploads/2013/08/Questions-to-Clients-Why-Bother-Addressing-Them.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9447591">
            <a:off x="2077607" y="2013216"/>
            <a:ext cx="3831440" cy="3438717"/>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41989062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Objectives</a:t>
            </a:r>
            <a:endParaRPr lang="en-US" dirty="0"/>
          </a:p>
        </p:txBody>
      </p:sp>
      <p:sp>
        <p:nvSpPr>
          <p:cNvPr id="3" name="Content Placeholder 2"/>
          <p:cNvSpPr>
            <a:spLocks noGrp="1"/>
          </p:cNvSpPr>
          <p:nvPr>
            <p:ph idx="1"/>
          </p:nvPr>
        </p:nvSpPr>
        <p:spPr/>
        <p:txBody>
          <a:bodyPr/>
          <a:lstStyle/>
          <a:p>
            <a:pPr marL="0" indent="0">
              <a:spcAft>
                <a:spcPts val="600"/>
              </a:spcAft>
              <a:buNone/>
            </a:pPr>
            <a:r>
              <a:rPr lang="en-US" dirty="0"/>
              <a:t>Upon completion of this </a:t>
            </a:r>
            <a:r>
              <a:rPr lang="en-US" dirty="0" smtClean="0"/>
              <a:t>module, you </a:t>
            </a:r>
            <a:r>
              <a:rPr lang="en-US" dirty="0"/>
              <a:t>will be able to</a:t>
            </a:r>
            <a:r>
              <a:rPr lang="en-US" dirty="0" smtClean="0"/>
              <a:t>:</a:t>
            </a:r>
          </a:p>
          <a:p>
            <a:pPr>
              <a:spcAft>
                <a:spcPts val="600"/>
              </a:spcAft>
            </a:pPr>
            <a:r>
              <a:rPr lang="en-ZA" dirty="0" smtClean="0"/>
              <a:t>Discuss the ethical obligations health care workers have to care for patients at risk of or those with TB</a:t>
            </a:r>
          </a:p>
          <a:p>
            <a:r>
              <a:rPr lang="en-ZA" dirty="0" smtClean="0"/>
              <a:t>Describe the rights of health care workers who </a:t>
            </a:r>
            <a:r>
              <a:rPr lang="en-ZA" dirty="0"/>
              <a:t>care for patients at risk of or those with </a:t>
            </a:r>
            <a:r>
              <a:rPr lang="en-ZA" dirty="0" smtClean="0"/>
              <a:t>TB</a:t>
            </a:r>
          </a:p>
          <a:p>
            <a:endParaRPr lang="en-US" dirty="0" smtClean="0"/>
          </a:p>
          <a:p>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4467021A-0B1A-4E5D-B570-81CE1A8205C2}" type="slidenum">
              <a:rPr lang="en-US" smtClean="0"/>
              <a:pPr/>
              <a:t>2</a:t>
            </a:fld>
            <a:endParaRPr lang="en-US"/>
          </a:p>
        </p:txBody>
      </p:sp>
    </p:spTree>
    <p:extLst>
      <p:ext uri="{BB962C8B-B14F-4D97-AF65-F5344CB8AC3E}">
        <p14:creationId xmlns:p14="http://schemas.microsoft.com/office/powerpoint/2010/main" val="3499079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ZA" dirty="0" smtClean="0"/>
              <a:t>International Standards for TB Care</a:t>
            </a:r>
            <a:endParaRPr lang="en-US" dirty="0"/>
          </a:p>
        </p:txBody>
      </p:sp>
      <p:sp>
        <p:nvSpPr>
          <p:cNvPr id="6" name="Content Placeholder 5"/>
          <p:cNvSpPr>
            <a:spLocks noGrp="1"/>
          </p:cNvSpPr>
          <p:nvPr>
            <p:ph idx="1"/>
          </p:nvPr>
        </p:nvSpPr>
        <p:spPr/>
        <p:txBody>
          <a:bodyPr/>
          <a:lstStyle/>
          <a:p>
            <a:pPr marL="0" indent="0">
              <a:spcAft>
                <a:spcPts val="600"/>
              </a:spcAft>
              <a:buNone/>
            </a:pPr>
            <a:r>
              <a:rPr lang="en-US" dirty="0" smtClean="0"/>
              <a:t>Emphasises </a:t>
            </a:r>
            <a:r>
              <a:rPr lang="en-US" dirty="0"/>
              <a:t>responsibility of </a:t>
            </a:r>
            <a:r>
              <a:rPr lang="en-US" dirty="0" smtClean="0"/>
              <a:t>providers:</a:t>
            </a:r>
          </a:p>
          <a:p>
            <a:pPr lvl="1"/>
            <a:r>
              <a:rPr lang="en-US" dirty="0" smtClean="0"/>
              <a:t>Be </a:t>
            </a:r>
            <a:r>
              <a:rPr lang="en-US" dirty="0"/>
              <a:t>aware of </a:t>
            </a:r>
            <a:r>
              <a:rPr lang="en-US" dirty="0" smtClean="0"/>
              <a:t>individual and </a:t>
            </a:r>
            <a:r>
              <a:rPr lang="en-US" dirty="0"/>
              <a:t>population risk factors </a:t>
            </a:r>
            <a:endParaRPr lang="en-US" dirty="0" smtClean="0"/>
          </a:p>
          <a:p>
            <a:pPr lvl="1"/>
            <a:r>
              <a:rPr lang="en-US" dirty="0" smtClean="0"/>
              <a:t>Reduce </a:t>
            </a:r>
            <a:r>
              <a:rPr lang="en-US" dirty="0"/>
              <a:t>diagnostic </a:t>
            </a:r>
            <a:r>
              <a:rPr lang="en-US" dirty="0" smtClean="0"/>
              <a:t>delay</a:t>
            </a:r>
            <a:endParaRPr lang="en-US" dirty="0"/>
          </a:p>
        </p:txBody>
      </p:sp>
      <p:sp>
        <p:nvSpPr>
          <p:cNvPr id="4" name="Text Box 4"/>
          <p:cNvSpPr txBox="1">
            <a:spLocks noChangeArrowheads="1"/>
          </p:cNvSpPr>
          <p:nvPr/>
        </p:nvSpPr>
        <p:spPr bwMode="auto">
          <a:xfrm>
            <a:off x="5396011" y="5761434"/>
            <a:ext cx="303801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75000"/>
              </a:spcBef>
              <a:buChar char="•"/>
              <a:defRPr sz="2700" b="1">
                <a:solidFill>
                  <a:srgbClr val="000A66"/>
                </a:solidFill>
                <a:latin typeface="Arial" panose="020B0604020202020204" pitchFamily="34" charset="0"/>
              </a:defRPr>
            </a:lvl1pPr>
            <a:lvl2pPr marL="742950" indent="-285750">
              <a:lnSpc>
                <a:spcPct val="90000"/>
              </a:lnSpc>
              <a:spcBef>
                <a:spcPct val="20000"/>
              </a:spcBef>
              <a:buChar char="–"/>
              <a:defRPr sz="2500">
                <a:solidFill>
                  <a:srgbClr val="000A66"/>
                </a:solidFill>
                <a:latin typeface="Arial" panose="020B0604020202020204" pitchFamily="34" charset="0"/>
              </a:defRPr>
            </a:lvl2pPr>
            <a:lvl3pPr marL="1143000" indent="-228600">
              <a:lnSpc>
                <a:spcPct val="90000"/>
              </a:lnSpc>
              <a:spcBef>
                <a:spcPct val="50000"/>
              </a:spcBef>
              <a:buChar char="•"/>
              <a:defRPr sz="2400">
                <a:solidFill>
                  <a:srgbClr val="000A66"/>
                </a:solidFill>
                <a:latin typeface="Arial" panose="020B0604020202020204" pitchFamily="34" charset="0"/>
              </a:defRPr>
            </a:lvl3pPr>
            <a:lvl4pPr marL="1600200" indent="-228600">
              <a:lnSpc>
                <a:spcPct val="90000"/>
              </a:lnSpc>
              <a:spcBef>
                <a:spcPct val="50000"/>
              </a:spcBef>
              <a:buChar char="–"/>
              <a:defRPr sz="2000">
                <a:solidFill>
                  <a:srgbClr val="000A66"/>
                </a:solidFill>
                <a:latin typeface="Arial" panose="020B0604020202020204" pitchFamily="34" charset="0"/>
              </a:defRPr>
            </a:lvl4pPr>
            <a:lvl5pPr marL="2057400" indent="-228600">
              <a:lnSpc>
                <a:spcPct val="90000"/>
              </a:lnSpc>
              <a:spcBef>
                <a:spcPct val="50000"/>
              </a:spcBef>
              <a:buChar char="»"/>
              <a:defRPr sz="2000">
                <a:solidFill>
                  <a:srgbClr val="000A66"/>
                </a:solidFill>
                <a:latin typeface="Arial" panose="020B0604020202020204" pitchFamily="34" charset="0"/>
              </a:defRPr>
            </a:lvl5pPr>
            <a:lvl6pPr marL="25146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6pPr>
            <a:lvl7pPr marL="29718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7pPr>
            <a:lvl8pPr marL="34290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8pPr>
            <a:lvl9pPr marL="38862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9pPr>
          </a:lstStyle>
          <a:p>
            <a:pPr>
              <a:lnSpc>
                <a:spcPct val="100000"/>
              </a:lnSpc>
              <a:spcBef>
                <a:spcPct val="0"/>
              </a:spcBef>
              <a:buFontTx/>
              <a:buNone/>
            </a:pPr>
            <a:r>
              <a:rPr lang="en-US" sz="900" b="0" i="1" dirty="0">
                <a:solidFill>
                  <a:schemeClr val="tx1"/>
                </a:solidFill>
              </a:rPr>
              <a:t>International Standards for TB Care, Third Edition, 2014</a:t>
            </a:r>
          </a:p>
        </p:txBody>
      </p:sp>
      <p:sp>
        <p:nvSpPr>
          <p:cNvPr id="2" name="Slide Number Placeholder 1"/>
          <p:cNvSpPr>
            <a:spLocks noGrp="1"/>
          </p:cNvSpPr>
          <p:nvPr>
            <p:ph type="sldNum" sz="quarter" idx="4294967295"/>
          </p:nvPr>
        </p:nvSpPr>
        <p:spPr>
          <a:xfrm>
            <a:off x="6553200" y="6248400"/>
            <a:ext cx="1905000" cy="457200"/>
          </a:xfrm>
          <a:prstGeom prst="rect">
            <a:avLst/>
          </a:prstGeom>
        </p:spPr>
        <p:txBody>
          <a:bodyPr/>
          <a:lstStyle/>
          <a:p>
            <a:fld id="{FA3B70D1-4B7D-4BF4-AABB-C8AC3D8A8733}" type="slidenum">
              <a:rPr lang="en-US" smtClean="0"/>
              <a:pPr/>
              <a:t>3</a:t>
            </a:fld>
            <a:endParaRPr lang="en-US"/>
          </a:p>
        </p:txBody>
      </p:sp>
    </p:spTree>
    <p:custDataLst>
      <p:tags r:id="rId1"/>
    </p:custDataLst>
    <p:extLst>
      <p:ext uri="{BB962C8B-B14F-4D97-AF65-F5344CB8AC3E}">
        <p14:creationId xmlns:p14="http://schemas.microsoft.com/office/powerpoint/2010/main" val="1369837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05920"/>
            <a:ext cx="7772400" cy="609600"/>
          </a:xfrm>
        </p:spPr>
        <p:txBody>
          <a:bodyPr/>
          <a:lstStyle/>
          <a:p>
            <a:r>
              <a:rPr lang="en-ZA" dirty="0" smtClean="0"/>
              <a:t>Ethical principles and health care worker obligations to care for TB patients</a:t>
            </a:r>
            <a:endParaRPr lang="en-US" dirty="0"/>
          </a:p>
        </p:txBody>
      </p:sp>
      <p:sp>
        <p:nvSpPr>
          <p:cNvPr id="3" name="Content Placeholder 2"/>
          <p:cNvSpPr>
            <a:spLocks noGrp="1"/>
          </p:cNvSpPr>
          <p:nvPr>
            <p:ph idx="1"/>
          </p:nvPr>
        </p:nvSpPr>
        <p:spPr/>
        <p:txBody>
          <a:bodyPr>
            <a:normAutofit/>
          </a:bodyPr>
          <a:lstStyle/>
          <a:p>
            <a:pPr>
              <a:spcAft>
                <a:spcPts val="600"/>
              </a:spcAft>
            </a:pPr>
            <a:r>
              <a:rPr lang="en-US" dirty="0" smtClean="0"/>
              <a:t>Ethical </a:t>
            </a:r>
            <a:r>
              <a:rPr lang="en-US" dirty="0"/>
              <a:t>obligation to provide care to </a:t>
            </a:r>
            <a:r>
              <a:rPr lang="en-US" dirty="0" smtClean="0"/>
              <a:t>patients</a:t>
            </a:r>
          </a:p>
          <a:p>
            <a:pPr>
              <a:spcAft>
                <a:spcPts val="600"/>
              </a:spcAft>
            </a:pPr>
            <a:r>
              <a:rPr lang="en-US" dirty="0" smtClean="0"/>
              <a:t>Limits </a:t>
            </a:r>
            <a:r>
              <a:rPr lang="en-US" dirty="0"/>
              <a:t>to </a:t>
            </a:r>
            <a:r>
              <a:rPr lang="en-US" dirty="0" smtClean="0"/>
              <a:t>degree </a:t>
            </a:r>
            <a:r>
              <a:rPr lang="en-US" dirty="0"/>
              <a:t>of risk that </a:t>
            </a:r>
            <a:r>
              <a:rPr lang="en-US" dirty="0" smtClean="0"/>
              <a:t>can be reasonably expected</a:t>
            </a:r>
            <a:endParaRPr lang="en-US" i="1" dirty="0" smtClean="0"/>
          </a:p>
          <a:p>
            <a:pPr>
              <a:spcAft>
                <a:spcPts val="600"/>
              </a:spcAft>
            </a:pPr>
            <a:r>
              <a:rPr lang="en-US" dirty="0" smtClean="0"/>
              <a:t>May </a:t>
            </a:r>
            <a:r>
              <a:rPr lang="en-US" dirty="0"/>
              <a:t>have multiple </a:t>
            </a:r>
            <a:r>
              <a:rPr lang="en-US" dirty="0" smtClean="0"/>
              <a:t>obligations that </a:t>
            </a:r>
            <a:r>
              <a:rPr lang="en-US" dirty="0"/>
              <a:t>must be balanced against their job-related </a:t>
            </a:r>
            <a:r>
              <a:rPr lang="en-US" dirty="0" smtClean="0"/>
              <a:t>duties</a:t>
            </a:r>
            <a:endParaRPr lang="en-US" dirty="0" smtClean="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FA3B70D1-4B7D-4BF4-AABB-C8AC3D8A8733}" type="slidenum">
              <a:rPr lang="en-US" smtClean="0"/>
              <a:pPr/>
              <a:t>4</a:t>
            </a:fld>
            <a:endParaRPr lang="en-US"/>
          </a:p>
        </p:txBody>
      </p:sp>
    </p:spTree>
    <p:custDataLst>
      <p:tags r:id="rId1"/>
    </p:custDataLst>
    <p:extLst>
      <p:ext uri="{BB962C8B-B14F-4D97-AF65-F5344CB8AC3E}">
        <p14:creationId xmlns:p14="http://schemas.microsoft.com/office/powerpoint/2010/main" val="23014176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05920"/>
            <a:ext cx="7772400" cy="609600"/>
          </a:xfrm>
        </p:spPr>
        <p:txBody>
          <a:bodyPr/>
          <a:lstStyle/>
          <a:p>
            <a:r>
              <a:rPr lang="en-ZA" dirty="0" smtClean="0"/>
              <a:t>Ethical principles and health care worker obligations to care for TB patients</a:t>
            </a:r>
            <a:endParaRPr lang="en-US" dirty="0"/>
          </a:p>
        </p:txBody>
      </p:sp>
      <p:sp>
        <p:nvSpPr>
          <p:cNvPr id="3" name="Content Placeholder 2"/>
          <p:cNvSpPr>
            <a:spLocks noGrp="1"/>
          </p:cNvSpPr>
          <p:nvPr>
            <p:ph idx="1"/>
          </p:nvPr>
        </p:nvSpPr>
        <p:spPr/>
        <p:txBody>
          <a:bodyPr>
            <a:normAutofit/>
          </a:bodyPr>
          <a:lstStyle/>
          <a:p>
            <a:pPr>
              <a:spcAft>
                <a:spcPts val="600"/>
              </a:spcAft>
            </a:pPr>
            <a:r>
              <a:rPr lang="en-US" dirty="0" smtClean="0"/>
              <a:t>Should </a:t>
            </a:r>
            <a:r>
              <a:rPr lang="en-US" dirty="0"/>
              <a:t>not be expected </a:t>
            </a:r>
            <a:r>
              <a:rPr lang="en-US" dirty="0" smtClean="0"/>
              <a:t>to </a:t>
            </a:r>
            <a:r>
              <a:rPr lang="en-US" dirty="0"/>
              <a:t>assume </a:t>
            </a:r>
            <a:r>
              <a:rPr lang="en-US" dirty="0" smtClean="0"/>
              <a:t>risks:</a:t>
            </a:r>
          </a:p>
          <a:p>
            <a:pPr lvl="1"/>
            <a:r>
              <a:rPr lang="en-US" dirty="0" smtClean="0"/>
              <a:t>That </a:t>
            </a:r>
            <a:r>
              <a:rPr lang="en-US" dirty="0"/>
              <a:t>can be avoided by the adoption of basic infection control </a:t>
            </a:r>
            <a:r>
              <a:rPr lang="en-US" dirty="0" smtClean="0"/>
              <a:t>measures</a:t>
            </a:r>
          </a:p>
          <a:p>
            <a:pPr lvl="1">
              <a:spcAft>
                <a:spcPts val="600"/>
              </a:spcAft>
            </a:pPr>
            <a:r>
              <a:rPr lang="en-US" dirty="0" smtClean="0"/>
              <a:t>When </a:t>
            </a:r>
            <a:r>
              <a:rPr lang="en-US" dirty="0"/>
              <a:t>there is no reasonable possibility of benefit </a:t>
            </a:r>
            <a:r>
              <a:rPr lang="en-US" dirty="0" smtClean="0"/>
              <a:t>for </a:t>
            </a:r>
            <a:r>
              <a:rPr lang="en-US" dirty="0"/>
              <a:t>those for whom they are providing </a:t>
            </a:r>
            <a:r>
              <a:rPr lang="en-US" dirty="0" smtClean="0"/>
              <a:t>care</a:t>
            </a:r>
          </a:p>
          <a:p>
            <a:r>
              <a:rPr lang="en-US" dirty="0" smtClean="0"/>
              <a:t>Obligations must also </a:t>
            </a:r>
            <a:r>
              <a:rPr lang="en-US" dirty="0"/>
              <a:t>consider </a:t>
            </a:r>
            <a:r>
              <a:rPr lang="en-US" b="1" dirty="0" smtClean="0"/>
              <a:t>reciprocal </a:t>
            </a:r>
            <a:r>
              <a:rPr lang="en-US" b="1" dirty="0"/>
              <a:t>obligations</a:t>
            </a:r>
            <a:r>
              <a:rPr lang="en-US" dirty="0"/>
              <a:t> of governments and </a:t>
            </a:r>
            <a:r>
              <a:rPr lang="en-US" dirty="0" smtClean="0"/>
              <a:t>health care </a:t>
            </a:r>
            <a:r>
              <a:rPr lang="en-US" dirty="0"/>
              <a:t>facilities to </a:t>
            </a:r>
            <a:r>
              <a:rPr lang="en-US" dirty="0" smtClean="0"/>
              <a:t>provide minimum </a:t>
            </a:r>
            <a:r>
              <a:rPr lang="en-US" dirty="0"/>
              <a:t>standards of </a:t>
            </a:r>
            <a:r>
              <a:rPr lang="en-US" dirty="0" smtClean="0"/>
              <a:t>safety</a:t>
            </a:r>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FA3B70D1-4B7D-4BF4-AABB-C8AC3D8A8733}" type="slidenum">
              <a:rPr lang="en-US" smtClean="0"/>
              <a:pPr/>
              <a:t>5</a:t>
            </a:fld>
            <a:endParaRPr lang="en-US"/>
          </a:p>
        </p:txBody>
      </p:sp>
    </p:spTree>
    <p:custDataLst>
      <p:tags r:id="rId1"/>
    </p:custDataLst>
    <p:extLst>
      <p:ext uri="{BB962C8B-B14F-4D97-AF65-F5344CB8AC3E}">
        <p14:creationId xmlns:p14="http://schemas.microsoft.com/office/powerpoint/2010/main" val="10216732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Risks vs. </a:t>
            </a:r>
            <a:r>
              <a:rPr lang="en-ZA" dirty="0"/>
              <a:t>r</a:t>
            </a:r>
            <a:r>
              <a:rPr lang="en-ZA" dirty="0" smtClean="0"/>
              <a:t>esponsibilities</a:t>
            </a:r>
            <a:endParaRPr lang="en-US" dirty="0"/>
          </a:p>
        </p:txBody>
      </p:sp>
      <p:sp>
        <p:nvSpPr>
          <p:cNvPr id="3" name="Content Placeholder 2"/>
          <p:cNvSpPr>
            <a:spLocks noGrp="1"/>
          </p:cNvSpPr>
          <p:nvPr>
            <p:ph idx="1"/>
          </p:nvPr>
        </p:nvSpPr>
        <p:spPr>
          <a:xfrm>
            <a:off x="571500" y="1451075"/>
            <a:ext cx="7886700" cy="2104027"/>
          </a:xfrm>
        </p:spPr>
        <p:txBody>
          <a:bodyPr>
            <a:noAutofit/>
          </a:bodyPr>
          <a:lstStyle/>
          <a:p>
            <a:pPr marL="0" indent="0">
              <a:spcAft>
                <a:spcPts val="600"/>
              </a:spcAft>
              <a:buNone/>
            </a:pPr>
            <a:r>
              <a:rPr lang="en-US" dirty="0" smtClean="0"/>
              <a:t>Legitimate expectation for health care worker to care for patients with TB when provided with:</a:t>
            </a:r>
          </a:p>
          <a:p>
            <a:pPr lvl="1"/>
            <a:r>
              <a:rPr lang="en-US" dirty="0" smtClean="0"/>
              <a:t>Reasonable training</a:t>
            </a:r>
          </a:p>
          <a:p>
            <a:pPr lvl="1"/>
            <a:r>
              <a:rPr lang="en-US" dirty="0" smtClean="0"/>
              <a:t>Supplies</a:t>
            </a:r>
          </a:p>
          <a:p>
            <a:pPr lvl="1"/>
            <a:r>
              <a:rPr lang="en-US" dirty="0" smtClean="0"/>
              <a:t>Equipment</a:t>
            </a:r>
          </a:p>
          <a:p>
            <a:pPr lvl="1"/>
            <a:r>
              <a:rPr lang="en-US" dirty="0"/>
              <a:t>I</a:t>
            </a:r>
            <a:r>
              <a:rPr lang="en-US" dirty="0" smtClean="0"/>
              <a:t>nfrastructure</a:t>
            </a:r>
          </a:p>
          <a:p>
            <a:pPr lvl="1"/>
            <a:r>
              <a:rPr lang="en-US" dirty="0" smtClean="0"/>
              <a:t>Support</a:t>
            </a:r>
          </a:p>
          <a:p>
            <a:pPr lvl="1"/>
            <a:r>
              <a:rPr lang="en-US" dirty="0"/>
              <a:t>A</a:t>
            </a:r>
            <a:r>
              <a:rPr lang="en-US" dirty="0" smtClean="0"/>
              <a:t>ccess </a:t>
            </a:r>
            <a:r>
              <a:rPr lang="en-US" dirty="0"/>
              <a:t>to proven methods </a:t>
            </a:r>
            <a:r>
              <a:rPr lang="en-US" dirty="0" smtClean="0"/>
              <a:t>of </a:t>
            </a:r>
            <a:r>
              <a:rPr lang="en-US" dirty="0"/>
              <a:t>care and </a:t>
            </a:r>
            <a:r>
              <a:rPr lang="en-US" dirty="0" smtClean="0"/>
              <a:t>treatment</a:t>
            </a:r>
          </a:p>
        </p:txBody>
      </p:sp>
      <p:sp>
        <p:nvSpPr>
          <p:cNvPr id="4" name="Rounded Rectangle 3"/>
          <p:cNvSpPr/>
          <p:nvPr/>
        </p:nvSpPr>
        <p:spPr>
          <a:xfrm>
            <a:off x="731521" y="5500468"/>
            <a:ext cx="7258928" cy="747932"/>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000" dirty="0"/>
              <a:t>Governments have an obligation to ensure that support is provided</a:t>
            </a:r>
          </a:p>
        </p:txBody>
      </p:sp>
      <p:sp>
        <p:nvSpPr>
          <p:cNvPr id="5" name="Slide Number Placeholder 4"/>
          <p:cNvSpPr>
            <a:spLocks noGrp="1"/>
          </p:cNvSpPr>
          <p:nvPr>
            <p:ph type="sldNum" sz="quarter" idx="4294967295"/>
          </p:nvPr>
        </p:nvSpPr>
        <p:spPr>
          <a:xfrm>
            <a:off x="6553200" y="6248400"/>
            <a:ext cx="1905000" cy="457200"/>
          </a:xfrm>
          <a:prstGeom prst="rect">
            <a:avLst/>
          </a:prstGeom>
        </p:spPr>
        <p:txBody>
          <a:bodyPr/>
          <a:lstStyle/>
          <a:p>
            <a:fld id="{FA3B70D1-4B7D-4BF4-AABB-C8AC3D8A8733}" type="slidenum">
              <a:rPr lang="en-US" smtClean="0"/>
              <a:pPr/>
              <a:t>6</a:t>
            </a:fld>
            <a:endParaRPr lang="en-US"/>
          </a:p>
        </p:txBody>
      </p:sp>
    </p:spTree>
    <p:custDataLst>
      <p:tags r:id="rId1"/>
    </p:custDataLst>
    <p:extLst>
      <p:ext uri="{BB962C8B-B14F-4D97-AF65-F5344CB8AC3E}">
        <p14:creationId xmlns:p14="http://schemas.microsoft.com/office/powerpoint/2010/main" val="3440124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Dealing with greater risks</a:t>
            </a:r>
            <a:endParaRPr lang="en-US" dirty="0"/>
          </a:p>
        </p:txBody>
      </p:sp>
      <p:sp>
        <p:nvSpPr>
          <p:cNvPr id="3" name="Content Placeholder 2"/>
          <p:cNvSpPr>
            <a:spLocks noGrp="1"/>
          </p:cNvSpPr>
          <p:nvPr>
            <p:ph idx="1"/>
          </p:nvPr>
        </p:nvSpPr>
        <p:spPr/>
        <p:txBody>
          <a:bodyPr>
            <a:normAutofit/>
          </a:bodyPr>
          <a:lstStyle/>
          <a:p>
            <a:r>
              <a:rPr lang="en-US" dirty="0" smtClean="0"/>
              <a:t>Expectations </a:t>
            </a:r>
            <a:r>
              <a:rPr lang="en-US" dirty="0"/>
              <a:t>may not be appropriate </a:t>
            </a:r>
            <a:r>
              <a:rPr lang="en-US" dirty="0" smtClean="0"/>
              <a:t>if health care workers’ risk of contracting TB infection high </a:t>
            </a:r>
          </a:p>
          <a:p>
            <a:pPr lvl="1">
              <a:spcAft>
                <a:spcPts val="600"/>
              </a:spcAft>
            </a:pPr>
            <a:r>
              <a:rPr lang="en-US" dirty="0" smtClean="0"/>
              <a:t>Unless working conditions adequately </a:t>
            </a:r>
            <a:r>
              <a:rPr lang="en-US" dirty="0"/>
              <a:t>protect </a:t>
            </a:r>
            <a:r>
              <a:rPr lang="en-US" dirty="0" smtClean="0"/>
              <a:t>from </a:t>
            </a:r>
            <a:r>
              <a:rPr lang="en-US" dirty="0"/>
              <a:t>TB </a:t>
            </a:r>
            <a:r>
              <a:rPr lang="en-US" dirty="0" smtClean="0"/>
              <a:t>exposure</a:t>
            </a:r>
            <a:r>
              <a:rPr lang="en-US" i="1" dirty="0" smtClean="0"/>
              <a:t> </a:t>
            </a:r>
          </a:p>
          <a:p>
            <a:r>
              <a:rPr lang="en-US" dirty="0" smtClean="0"/>
              <a:t>If at heightened risk of danger:</a:t>
            </a:r>
          </a:p>
          <a:p>
            <a:pPr lvl="1"/>
            <a:r>
              <a:rPr lang="en-US" dirty="0" smtClean="0"/>
              <a:t>Attempt </a:t>
            </a:r>
            <a:r>
              <a:rPr lang="en-US" dirty="0"/>
              <a:t>to ensure that </a:t>
            </a:r>
            <a:r>
              <a:rPr lang="en-US" dirty="0" smtClean="0"/>
              <a:t>patients </a:t>
            </a:r>
            <a:r>
              <a:rPr lang="en-US" dirty="0"/>
              <a:t>are </a:t>
            </a:r>
            <a:r>
              <a:rPr lang="en-US" dirty="0" smtClean="0"/>
              <a:t>not abandoned </a:t>
            </a:r>
          </a:p>
          <a:p>
            <a:pPr lvl="1"/>
            <a:r>
              <a:rPr lang="en-US" dirty="0" smtClean="0"/>
              <a:t>Transfer patient </a:t>
            </a:r>
            <a:r>
              <a:rPr lang="en-US" dirty="0"/>
              <a:t>responsibilities to other providers</a:t>
            </a:r>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FA3B70D1-4B7D-4BF4-AABB-C8AC3D8A8733}" type="slidenum">
              <a:rPr lang="en-US" smtClean="0"/>
              <a:pPr/>
              <a:t>7</a:t>
            </a:fld>
            <a:endParaRPr lang="en-US"/>
          </a:p>
        </p:txBody>
      </p:sp>
    </p:spTree>
    <p:custDataLst>
      <p:tags r:id="rId1"/>
    </p:custDataLst>
    <p:extLst>
      <p:ext uri="{BB962C8B-B14F-4D97-AF65-F5344CB8AC3E}">
        <p14:creationId xmlns:p14="http://schemas.microsoft.com/office/powerpoint/2010/main" val="21566776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654" y="2509284"/>
            <a:ext cx="8402899" cy="3732492"/>
          </a:xfrm>
        </p:spPr>
        <p:txBody>
          <a:bodyPr>
            <a:noAutofit/>
          </a:bodyPr>
          <a:lstStyle/>
          <a:p>
            <a:pPr lvl="0"/>
            <a:r>
              <a:rPr lang="en-GB" sz="2200" dirty="0" smtClean="0"/>
              <a:t>Divide </a:t>
            </a:r>
            <a:r>
              <a:rPr lang="en-GB" sz="2200" dirty="0"/>
              <a:t>into groups, based </a:t>
            </a:r>
            <a:r>
              <a:rPr lang="en-GB" sz="2200" dirty="0" smtClean="0"/>
              <a:t>on instructions</a:t>
            </a:r>
            <a:endParaRPr lang="en-US" sz="2200" dirty="0"/>
          </a:p>
          <a:p>
            <a:pPr lvl="0"/>
            <a:r>
              <a:rPr lang="en-GB" sz="2200" dirty="0"/>
              <a:t>Move to the place designated for your group </a:t>
            </a:r>
            <a:endParaRPr lang="en-US" sz="2200" dirty="0"/>
          </a:p>
          <a:p>
            <a:pPr lvl="0"/>
            <a:r>
              <a:rPr lang="en-GB" sz="2200" dirty="0"/>
              <a:t>Nominate a spokesperson, </a:t>
            </a:r>
            <a:r>
              <a:rPr lang="en-GB" sz="2200" dirty="0" smtClean="0"/>
              <a:t>note-taker and </a:t>
            </a:r>
            <a:r>
              <a:rPr lang="en-GB" sz="2200" dirty="0"/>
              <a:t>timekeeper for the group</a:t>
            </a:r>
            <a:endParaRPr lang="en-US" sz="2200" dirty="0"/>
          </a:p>
          <a:p>
            <a:r>
              <a:rPr lang="en-GB" sz="2200" dirty="0" smtClean="0"/>
              <a:t>Read </a:t>
            </a:r>
            <a:r>
              <a:rPr lang="en-GB" sz="2200" dirty="0"/>
              <a:t>through the question and information provided in the </a:t>
            </a:r>
            <a:r>
              <a:rPr lang="en-GB" sz="2200" dirty="0" smtClean="0"/>
              <a:t>section titled </a:t>
            </a:r>
            <a:r>
              <a:rPr lang="en-GB" sz="2200" dirty="0"/>
              <a:t>‘Setting the Scene’</a:t>
            </a:r>
            <a:r>
              <a:rPr lang="en-GB" sz="2200" dirty="0" smtClean="0"/>
              <a:t> in the Health Care </a:t>
            </a:r>
            <a:r>
              <a:rPr lang="en-GB" sz="2200" dirty="0"/>
              <a:t>Worker Rights and </a:t>
            </a:r>
            <a:r>
              <a:rPr lang="en-GB" sz="2200" dirty="0" smtClean="0"/>
              <a:t>Obligations: </a:t>
            </a:r>
            <a:r>
              <a:rPr lang="en-GB" sz="2200" dirty="0"/>
              <a:t>Activity </a:t>
            </a:r>
            <a:r>
              <a:rPr lang="en-GB" sz="2200" dirty="0" smtClean="0"/>
              <a:t>4 </a:t>
            </a:r>
            <a:r>
              <a:rPr lang="en-GB" sz="2200" dirty="0"/>
              <a:t>Delegate </a:t>
            </a:r>
            <a:r>
              <a:rPr lang="en-GB" sz="2200" dirty="0" smtClean="0"/>
              <a:t>Hand-out</a:t>
            </a:r>
          </a:p>
          <a:p>
            <a:r>
              <a:rPr lang="en-US" sz="2200" dirty="0" smtClean="0"/>
              <a:t>Discuss the question in your small group</a:t>
            </a:r>
          </a:p>
          <a:p>
            <a:r>
              <a:rPr lang="en-US" sz="2200" dirty="0" smtClean="0"/>
              <a:t>Prepare a group response in preparation for the plenary discussion</a:t>
            </a:r>
            <a:endParaRPr lang="en-US" sz="2200" dirty="0"/>
          </a:p>
        </p:txBody>
      </p:sp>
      <p:sp>
        <p:nvSpPr>
          <p:cNvPr id="5" name="Slide Number Placeholder 4"/>
          <p:cNvSpPr>
            <a:spLocks noGrp="1"/>
          </p:cNvSpPr>
          <p:nvPr>
            <p:ph type="sldNum" sz="quarter" idx="4294967295"/>
          </p:nvPr>
        </p:nvSpPr>
        <p:spPr>
          <a:xfrm>
            <a:off x="6553200" y="6248400"/>
            <a:ext cx="1905000" cy="457200"/>
          </a:xfrm>
          <a:prstGeom prst="rect">
            <a:avLst/>
          </a:prstGeom>
        </p:spPr>
        <p:txBody>
          <a:bodyPr/>
          <a:lstStyle/>
          <a:p>
            <a:fld id="{FA3B70D1-4B7D-4BF4-AABB-C8AC3D8A8733}" type="slidenum">
              <a:rPr lang="en-US" smtClean="0"/>
              <a:pPr/>
              <a:t>8</a:t>
            </a:fld>
            <a:endParaRPr lang="en-US"/>
          </a:p>
        </p:txBody>
      </p:sp>
      <p:sp>
        <p:nvSpPr>
          <p:cNvPr id="6" name="Rounded Rectangle 5"/>
          <p:cNvSpPr/>
          <p:nvPr/>
        </p:nvSpPr>
        <p:spPr>
          <a:xfrm>
            <a:off x="569529" y="1018994"/>
            <a:ext cx="8298024" cy="149029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marL="0" indent="0">
              <a:buNone/>
            </a:pPr>
            <a:r>
              <a:rPr lang="en-ZA" sz="2400" b="1" dirty="0"/>
              <a:t>What potential gaps and challenges could prevent HCWs from </a:t>
            </a:r>
            <a:r>
              <a:rPr lang="en-ZA" sz="2400" b="1" dirty="0" smtClean="0"/>
              <a:t>being protected </a:t>
            </a:r>
            <a:r>
              <a:rPr lang="en-ZA" sz="2400" b="1" dirty="0"/>
              <a:t>when managing people at risk of or those with TB?</a:t>
            </a:r>
            <a:endParaRPr lang="en-US" sz="2400" b="1" dirty="0"/>
          </a:p>
        </p:txBody>
      </p:sp>
      <p:sp>
        <p:nvSpPr>
          <p:cNvPr id="7" name="Title 1"/>
          <p:cNvSpPr>
            <a:spLocks noGrp="1"/>
          </p:cNvSpPr>
          <p:nvPr>
            <p:ph type="title"/>
          </p:nvPr>
        </p:nvSpPr>
        <p:spPr>
          <a:xfrm>
            <a:off x="569529" y="0"/>
            <a:ext cx="7886700" cy="1018994"/>
          </a:xfrm>
        </p:spPr>
        <p:txBody>
          <a:bodyPr/>
          <a:lstStyle/>
          <a:p>
            <a:pPr algn="ctr"/>
            <a:r>
              <a:rPr lang="en-US" dirty="0" smtClean="0"/>
              <a:t>Let’s discuss…</a:t>
            </a:r>
            <a:endParaRPr lang="en-US" dirty="0"/>
          </a:p>
        </p:txBody>
      </p:sp>
      <p:sp>
        <p:nvSpPr>
          <p:cNvPr id="4" name="TextBox 3"/>
          <p:cNvSpPr txBox="1"/>
          <p:nvPr/>
        </p:nvSpPr>
        <p:spPr>
          <a:xfrm>
            <a:off x="110134" y="509497"/>
            <a:ext cx="2043786" cy="584775"/>
          </a:xfrm>
          <a:prstGeom prst="rect">
            <a:avLst/>
          </a:prstGeom>
          <a:ln w="25400">
            <a:solidFill>
              <a:schemeClr val="accent4">
                <a:lumMod val="60000"/>
                <a:lumOff val="4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200" b="1" dirty="0" smtClean="0">
                <a:solidFill>
                  <a:schemeClr val="accent2">
                    <a:lumMod val="75000"/>
                  </a:schemeClr>
                </a:solidFill>
                <a:latin typeface="Ben's Handwriting" panose="02000603000000000000" pitchFamily="2" charset="0"/>
              </a:rPr>
              <a:t>GROUP</a:t>
            </a:r>
            <a:endParaRPr lang="en-GB" sz="3200" b="1" dirty="0">
              <a:solidFill>
                <a:schemeClr val="accent2">
                  <a:lumMod val="75000"/>
                </a:schemeClr>
              </a:solidFill>
              <a:latin typeface="Ben's Handwriting" panose="02000603000000000000" pitchFamily="2" charset="0"/>
            </a:endParaRPr>
          </a:p>
        </p:txBody>
      </p:sp>
    </p:spTree>
    <p:custDataLst>
      <p:tags r:id="rId1"/>
    </p:custDataLst>
    <p:extLst>
      <p:ext uri="{BB962C8B-B14F-4D97-AF65-F5344CB8AC3E}">
        <p14:creationId xmlns:p14="http://schemas.microsoft.com/office/powerpoint/2010/main" val="1203727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313"/>
            <a:ext cx="8229600" cy="990600"/>
          </a:xfrm>
        </p:spPr>
        <p:txBody>
          <a:bodyPr/>
          <a:lstStyle/>
          <a:p>
            <a:r>
              <a:rPr lang="en-ZA" dirty="0" smtClean="0"/>
              <a:t>Reciprocal obligations to health care workers</a:t>
            </a:r>
            <a:endParaRPr lang="en-US" dirty="0"/>
          </a:p>
        </p:txBody>
      </p:sp>
      <p:sp>
        <p:nvSpPr>
          <p:cNvPr id="3" name="Content Placeholder 2"/>
          <p:cNvSpPr>
            <a:spLocks noGrp="1"/>
          </p:cNvSpPr>
          <p:nvPr>
            <p:ph idx="1"/>
          </p:nvPr>
        </p:nvSpPr>
        <p:spPr>
          <a:xfrm>
            <a:off x="543911" y="1509494"/>
            <a:ext cx="7772400" cy="4251325"/>
          </a:xfrm>
        </p:spPr>
        <p:txBody>
          <a:bodyPr>
            <a:noAutofit/>
          </a:bodyPr>
          <a:lstStyle/>
          <a:p>
            <a:pPr>
              <a:spcAft>
                <a:spcPts val="600"/>
              </a:spcAft>
            </a:pPr>
            <a:r>
              <a:rPr lang="en-US" sz="2000" dirty="0" smtClean="0"/>
              <a:t>Provide training, equipment, and protection</a:t>
            </a:r>
          </a:p>
          <a:p>
            <a:pPr>
              <a:spcAft>
                <a:spcPts val="600"/>
              </a:spcAft>
            </a:pPr>
            <a:r>
              <a:rPr lang="en-US" sz="2000" dirty="0" smtClean="0"/>
              <a:t>Give skills and information necessary to assess risks so that proper precautions may be taken</a:t>
            </a:r>
          </a:p>
          <a:p>
            <a:pPr>
              <a:spcAft>
                <a:spcPts val="600"/>
              </a:spcAft>
            </a:pPr>
            <a:r>
              <a:rPr lang="en-US" sz="2000" dirty="0" smtClean="0"/>
              <a:t>Provide access to TB diagnosis, including TB screening, for those living with HIV</a:t>
            </a:r>
          </a:p>
          <a:p>
            <a:pPr>
              <a:spcAft>
                <a:spcPts val="600"/>
              </a:spcAft>
            </a:pPr>
            <a:r>
              <a:rPr lang="en-US" sz="2000" dirty="0"/>
              <a:t>I</a:t>
            </a:r>
            <a:r>
              <a:rPr lang="en-US" sz="2000" dirty="0" smtClean="0"/>
              <a:t>dentify and treat those with active TB, using the best proven treatment</a:t>
            </a:r>
          </a:p>
          <a:p>
            <a:pPr marL="0" indent="0">
              <a:buNone/>
            </a:pPr>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FA3B70D1-4B7D-4BF4-AABB-C8AC3D8A8733}" type="slidenum">
              <a:rPr lang="en-US" smtClean="0"/>
              <a:pPr/>
              <a:t>9</a:t>
            </a:fld>
            <a:endParaRPr lang="en-US"/>
          </a:p>
        </p:txBody>
      </p:sp>
    </p:spTree>
    <p:custDataLst>
      <p:tags r:id="rId1"/>
    </p:custDataLst>
    <p:extLst>
      <p:ext uri="{BB962C8B-B14F-4D97-AF65-F5344CB8AC3E}">
        <p14:creationId xmlns:p14="http://schemas.microsoft.com/office/powerpoint/2010/main" val="240085410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TB CARE II">
  <a:themeElements>
    <a:clrScheme name="hci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c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hci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ci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ci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ci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ci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ci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ci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ci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ci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ci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ci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ci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10061</TotalTime>
  <Words>1097</Words>
  <Application>Microsoft Office PowerPoint</Application>
  <PresentationFormat>On-screen Show (4:3)</PresentationFormat>
  <Paragraphs>121</Paragraphs>
  <Slides>12</Slides>
  <Notes>11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ＭＳ Ｐゴシック</vt:lpstr>
      <vt:lpstr>ＭＳ Ｐゴシック</vt:lpstr>
      <vt:lpstr>Arial</vt:lpstr>
      <vt:lpstr>Ben's Handwriting</vt:lpstr>
      <vt:lpstr>Calibri</vt:lpstr>
      <vt:lpstr>Gill Sans MT</vt:lpstr>
      <vt:lpstr>Lucida Grande</vt:lpstr>
      <vt:lpstr>Tahoma</vt:lpstr>
      <vt:lpstr>Times New Roman</vt:lpstr>
      <vt:lpstr>1_TB CARE II</vt:lpstr>
      <vt:lpstr>PowerPoint Presentation</vt:lpstr>
      <vt:lpstr>Objectives</vt:lpstr>
      <vt:lpstr>International Standards for TB Care</vt:lpstr>
      <vt:lpstr>Ethical principles and health care worker obligations to care for TB patients</vt:lpstr>
      <vt:lpstr>Ethical principles and health care worker obligations to care for TB patients</vt:lpstr>
      <vt:lpstr>Risks vs. responsibilities</vt:lpstr>
      <vt:lpstr>Dealing with greater risks</vt:lpstr>
      <vt:lpstr>Let’s discuss…</vt:lpstr>
      <vt:lpstr>Reciprocal obligations to health care workers</vt:lpstr>
      <vt:lpstr>Reciprocal obligations to health care workers (continued)</vt:lpstr>
      <vt:lpstr>Health care worker obligations when reciprocal obligations are unfulfilled</vt:lpstr>
      <vt:lpstr>PowerPoint Presentation</vt:lpstr>
    </vt:vector>
  </TitlesOfParts>
  <Company>Partners In Health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KJ Seung</dc:creator>
  <cp:lastModifiedBy>Ahamed, Nisha</cp:lastModifiedBy>
  <cp:revision>454</cp:revision>
  <dcterms:created xsi:type="dcterms:W3CDTF">2012-11-13T21:47:44Z</dcterms:created>
  <dcterms:modified xsi:type="dcterms:W3CDTF">2015-08-07T19:07:28Z</dcterms:modified>
</cp:coreProperties>
</file>